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webextensions/webextension1.xml" ContentType="application/vnd.ms-office.webextension+xml"/>
  <Override PartName="/ppt/tags/tag6.xml" ContentType="application/vnd.openxmlformats-officedocument.presentationml.tags+xml"/>
  <Override PartName="/ppt/webextensions/webextension2.xml" ContentType="application/vnd.ms-office.webextension+xml"/>
  <Override PartName="/ppt/tags/tag7.xml" ContentType="application/vnd.openxmlformats-officedocument.presentationml.tags+xml"/>
  <Override PartName="/ppt/webextensions/webextension3.xml" ContentType="application/vnd.ms-office.webextension+xml"/>
  <Override PartName="/ppt/tags/tag8.xml" ContentType="application/vnd.openxmlformats-officedocument.presentationml.tags+xml"/>
  <Override PartName="/ppt/webextensions/webextension4.xml" ContentType="application/vnd.ms-office.webextension+xml"/>
  <Override PartName="/ppt/tags/tag9.xml" ContentType="application/vnd.openxmlformats-officedocument.presentationml.tags+xml"/>
  <Override PartName="/ppt/notesSlides/notesSlide1.xml" ContentType="application/vnd.openxmlformats-officedocument.presentationml.notesSlide+xml"/>
  <Override PartName="/ppt/tags/tag10.xml" ContentType="application/vnd.openxmlformats-officedocument.presentationml.tags+xml"/>
  <Override PartName="/ppt/notesSlides/notesSlide2.xml" ContentType="application/vnd.openxmlformats-officedocument.presentationml.notesSlide+xml"/>
  <Override PartName="/ppt/tags/tag11.xml" ContentType="application/vnd.openxmlformats-officedocument.presentationml.tags+xml"/>
  <Override PartName="/ppt/notesSlides/notesSlide3.xml" ContentType="application/vnd.openxmlformats-officedocument.presentationml.notesSlide+xml"/>
  <Override PartName="/ppt/tags/tag12.xml" ContentType="application/vnd.openxmlformats-officedocument.presentationml.tags+xml"/>
  <Override PartName="/ppt/webextensions/webextension5.xml" ContentType="application/vnd.ms-office.webextension+xml"/>
  <Override PartName="/ppt/tags/tag13.xml" ContentType="application/vnd.openxmlformats-officedocument.presentationml.tags+xml"/>
  <Override PartName="/ppt/webextensions/webextension6.xml" ContentType="application/vnd.ms-office.webextension+xml"/>
  <Override PartName="/ppt/tags/tag1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94" r:id="rId3"/>
    <p:sldId id="266" r:id="rId4"/>
    <p:sldId id="268" r:id="rId5"/>
    <p:sldId id="269" r:id="rId6"/>
    <p:sldId id="267" r:id="rId7"/>
    <p:sldId id="301" r:id="rId8"/>
    <p:sldId id="302" r:id="rId9"/>
    <p:sldId id="290" r:id="rId10"/>
    <p:sldId id="303" r:id="rId11"/>
    <p:sldId id="304" r:id="rId12"/>
    <p:sldId id="298" r:id="rId13"/>
    <p:sldId id="305" r:id="rId14"/>
    <p:sldId id="306" r:id="rId15"/>
    <p:sldId id="300" r:id="rId16"/>
    <p:sldId id="258" r:id="rId17"/>
    <p:sldId id="265" r:id="rId18"/>
  </p:sldIdLst>
  <p:sldSz cx="18288000" cy="10287000"/>
  <p:notesSz cx="6858000" cy="9144000"/>
  <p:embeddedFontLst>
    <p:embeddedFont>
      <p:font typeface="Calibri" panose="020F0502020204030204" pitchFamily="34" charset="0"/>
      <p:regular r:id="rId20"/>
      <p:bold r:id="rId21"/>
      <p:italic r:id="rId22"/>
      <p:boldItalic r:id="rId23"/>
    </p:embeddedFont>
    <p:embeddedFont>
      <p:font typeface="Inter" panose="020B0604020202020204" charset="0"/>
      <p:regular r:id="rId24"/>
    </p:embeddedFont>
    <p:embeddedFont>
      <p:font typeface="Inter Bold" panose="020B0604020202020204" charset="0"/>
      <p:regular r:id="rId25"/>
    </p:embeddedFont>
    <p:embeddedFont>
      <p:font typeface="Inter Italics" panose="020B0604020202020204" charset="0"/>
      <p:regular r:id="rId26"/>
    </p:embeddedFont>
  </p:embeddedFontLst>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7933"/>
    <a:srgbClr val="808080"/>
    <a:srgbClr val="D3D3D3"/>
    <a:srgbClr val="E7552C"/>
    <a:srgbClr val="344D90"/>
    <a:srgbClr val="5CC5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4" d="100"/>
          <a:sy n="44" d="100"/>
        </p:scale>
        <p:origin x="876" y="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ags" Target="tags/tag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C92771-04C3-4FF0-9D64-B5A3F1780209}" type="datetimeFigureOut">
              <a:rPr lang="en-GB" smtClean="0"/>
              <a:t>16/06/2023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FE1376-23E6-45AE-B6C7-083ACCA6D0D0}" type="slidenum">
              <a:rPr lang="en-GB" smtClean="0"/>
              <a:t>‹#›</a:t>
            </a:fld>
            <a:endParaRPr lang="en-GB"/>
          </a:p>
        </p:txBody>
      </p:sp>
    </p:spTree>
    <p:extLst>
      <p:ext uri="{BB962C8B-B14F-4D97-AF65-F5344CB8AC3E}">
        <p14:creationId xmlns:p14="http://schemas.microsoft.com/office/powerpoint/2010/main" val="2157616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FE1376-23E6-45AE-B6C7-083ACCA6D0D0}" type="slidenum">
              <a:rPr lang="en-GB" smtClean="0"/>
              <a:t>9</a:t>
            </a:fld>
            <a:endParaRPr lang="en-GB"/>
          </a:p>
        </p:txBody>
      </p:sp>
    </p:spTree>
    <p:extLst>
      <p:ext uri="{BB962C8B-B14F-4D97-AF65-F5344CB8AC3E}">
        <p14:creationId xmlns:p14="http://schemas.microsoft.com/office/powerpoint/2010/main" val="688820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FE1376-23E6-45AE-B6C7-083ACCA6D0D0}" type="slidenum">
              <a:rPr lang="en-GB" smtClean="0"/>
              <a:t>10</a:t>
            </a:fld>
            <a:endParaRPr lang="en-GB"/>
          </a:p>
        </p:txBody>
      </p:sp>
    </p:spTree>
    <p:extLst>
      <p:ext uri="{BB962C8B-B14F-4D97-AF65-F5344CB8AC3E}">
        <p14:creationId xmlns:p14="http://schemas.microsoft.com/office/powerpoint/2010/main" val="95072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FE1376-23E6-45AE-B6C7-083ACCA6D0D0}" type="slidenum">
              <a:rPr lang="en-GB" smtClean="0"/>
              <a:t>11</a:t>
            </a:fld>
            <a:endParaRPr lang="en-GB"/>
          </a:p>
        </p:txBody>
      </p:sp>
    </p:spTree>
    <p:extLst>
      <p:ext uri="{BB962C8B-B14F-4D97-AF65-F5344CB8AC3E}">
        <p14:creationId xmlns:p14="http://schemas.microsoft.com/office/powerpoint/2010/main" val="3225313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5C9F0FF-DD82-6A32-37E0-9D15EFF10BDB}"/>
              </a:ext>
            </a:extLst>
          </p:cNvPr>
          <p:cNvGraphicFramePr>
            <a:graphicFrameLocks noChangeAspect="1"/>
          </p:cNvGraphicFramePr>
          <p:nvPr userDrawn="1">
            <p:custDataLst>
              <p:tags r:id="rId13"/>
            </p:custDataLst>
            <p:extLst>
              <p:ext uri="{D42A27DB-BD31-4B8C-83A1-F6EECF244321}">
                <p14:modId xmlns:p14="http://schemas.microsoft.com/office/powerpoint/2010/main" val="4362499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4" imgW="421" imgH="420" progId="TCLayout.ActiveDocument.1">
                  <p:embed/>
                </p:oleObj>
              </mc:Choice>
              <mc:Fallback>
                <p:oleObj name="think-cell Slide" r:id="rId14" imgW="421" imgH="420" progId="TCLayout.ActiveDocument.1">
                  <p:embed/>
                  <p:pic>
                    <p:nvPicPr>
                      <p:cNvPr id="0" name=""/>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10.jpg"/><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9.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1.jpg"/><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0.bin"/></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1.bin"/><Relationship Id="rId7" Type="http://schemas.openxmlformats.org/officeDocument/2006/relationships/image" Target="../media/image12.png"/><Relationship Id="rId2" Type="http://schemas.openxmlformats.org/officeDocument/2006/relationships/slideLayout" Target="../slideLayouts/slideLayout7.xml"/><Relationship Id="rId1" Type="http://schemas.openxmlformats.org/officeDocument/2006/relationships/tags" Target="../tags/tag12.xml"/><Relationship Id="rId6" Type="http://schemas.microsoft.com/office/2011/relationships/webextension" Target="../webextensions/webextension5.xml"/><Relationship Id="rId5" Type="http://schemas.openxmlformats.org/officeDocument/2006/relationships/image" Target="../media/image2.png"/><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2.bin"/><Relationship Id="rId7"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13.xml"/><Relationship Id="rId6" Type="http://schemas.microsoft.com/office/2011/relationships/webextension" Target="../webextensions/webextension6.xml"/><Relationship Id="rId5" Type="http://schemas.openxmlformats.org/officeDocument/2006/relationships/image" Target="../media/image2.png"/><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7.xml"/><Relationship Id="rId1" Type="http://schemas.openxmlformats.org/officeDocument/2006/relationships/tags" Target="../tags/tag14.xml"/><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image" Target="../media/image1.emf"/></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twitter.com/NancyAmandi"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6.jpg"/><Relationship Id="rId4" Type="http://schemas.openxmlformats.org/officeDocument/2006/relationships/hyperlink" Target="https://www.linkedin.com/in/nancy-amandi/"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ags" Target="../tags/tag5.xml"/><Relationship Id="rId6" Type="http://schemas.microsoft.com/office/2011/relationships/webextension" Target="../webextensions/webextension1.xml"/><Relationship Id="rId5" Type="http://schemas.openxmlformats.org/officeDocument/2006/relationships/image" Target="../media/image2.png"/><Relationship Id="rId4" Type="http://schemas.openxmlformats.org/officeDocument/2006/relationships/image" Target="../media/image1.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6.xml"/><Relationship Id="rId6" Type="http://schemas.microsoft.com/office/2011/relationships/webextension" Target="../webextensions/webextension2.xml"/><Relationship Id="rId5" Type="http://schemas.openxmlformats.org/officeDocument/2006/relationships/image" Target="../media/image2.png"/><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tags" Target="../tags/tag7.xml"/><Relationship Id="rId6" Type="http://schemas.microsoft.com/office/2011/relationships/webextension" Target="../webextensions/webextension3.xml"/><Relationship Id="rId5" Type="http://schemas.openxmlformats.org/officeDocument/2006/relationships/image" Target="../media/image2.png"/><Relationship Id="rId4" Type="http://schemas.openxmlformats.org/officeDocument/2006/relationships/image" Target="../media/image1.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7.bin"/><Relationship Id="rId7"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tags" Target="../tags/tag8.xml"/><Relationship Id="rId6" Type="http://schemas.microsoft.com/office/2011/relationships/webextension" Target="../webextensions/webextension4.xml"/><Relationship Id="rId5" Type="http://schemas.openxmlformats.org/officeDocument/2006/relationships/image" Target="../media/image2.png"/><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image" Target="../media/image9.jpg"/><Relationship Id="rId5" Type="http://schemas.openxmlformats.org/officeDocument/2006/relationships/image" Target="../media/image1.emf"/><Relationship Id="rId4" Type="http://schemas.openxmlformats.org/officeDocument/2006/relationships/oleObject" Target="../embeddings/oleObject8.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p:cNvPicPr>
          <p:nvPr/>
        </p:nvPicPr>
        <p:blipFill>
          <a:blip r:embed="rId2">
            <a:alphaModFix amt="60000"/>
          </a:blip>
          <a:srcRect/>
          <a:stretch>
            <a:fillRect/>
          </a:stretch>
        </p:blipFill>
        <p:spPr>
          <a:xfrm rot="939529">
            <a:off x="11663316" y="-1482168"/>
            <a:ext cx="6415799" cy="13194445"/>
          </a:xfrm>
          <a:prstGeom prst="rect">
            <a:avLst/>
          </a:prstGeom>
        </p:spPr>
      </p:pic>
      <p:pic>
        <p:nvPicPr>
          <p:cNvPr id="6" name="Picture 6"/>
          <p:cNvPicPr>
            <a:picLocks noChangeAspect="1"/>
          </p:cNvPicPr>
          <p:nvPr/>
        </p:nvPicPr>
        <p:blipFill>
          <a:blip r:embed="rId2">
            <a:alphaModFix amt="40000"/>
          </a:blip>
          <a:srcRect/>
          <a:stretch>
            <a:fillRect/>
          </a:stretch>
        </p:blipFill>
        <p:spPr>
          <a:xfrm rot="939529">
            <a:off x="-1658096" y="-945571"/>
            <a:ext cx="3316192" cy="6819932"/>
          </a:xfrm>
          <a:prstGeom prst="rect">
            <a:avLst/>
          </a:prstGeom>
        </p:spPr>
      </p:pic>
      <p:sp>
        <p:nvSpPr>
          <p:cNvPr id="7" name="TextBox 7"/>
          <p:cNvSpPr txBox="1"/>
          <p:nvPr/>
        </p:nvSpPr>
        <p:spPr>
          <a:xfrm>
            <a:off x="1262075" y="2584798"/>
            <a:ext cx="9738974" cy="4864986"/>
          </a:xfrm>
          <a:prstGeom prst="rect">
            <a:avLst/>
          </a:prstGeom>
        </p:spPr>
        <p:txBody>
          <a:bodyPr wrap="square" lIns="0" tIns="0" rIns="0" bIns="0" rtlCol="0" anchor="t">
            <a:spAutoFit/>
          </a:bodyPr>
          <a:lstStyle/>
          <a:p>
            <a:pPr>
              <a:lnSpc>
                <a:spcPts val="13019"/>
              </a:lnSpc>
              <a:spcBef>
                <a:spcPct val="0"/>
              </a:spcBef>
            </a:pPr>
            <a:r>
              <a:rPr lang="en-US" sz="9300" dirty="0">
                <a:solidFill>
                  <a:srgbClr val="5CC5EF"/>
                </a:solidFill>
                <a:latin typeface="Inter Italics"/>
              </a:rPr>
              <a:t>Hunting for the Portable Pleasure Hunters</a:t>
            </a:r>
          </a:p>
        </p:txBody>
      </p:sp>
      <p:sp>
        <p:nvSpPr>
          <p:cNvPr id="11" name="TextBox 11"/>
          <p:cNvSpPr txBox="1"/>
          <p:nvPr/>
        </p:nvSpPr>
        <p:spPr>
          <a:xfrm>
            <a:off x="1262075" y="7547547"/>
            <a:ext cx="2461981" cy="377155"/>
          </a:xfrm>
          <a:prstGeom prst="rect">
            <a:avLst/>
          </a:prstGeom>
        </p:spPr>
        <p:txBody>
          <a:bodyPr wrap="square" lIns="0" tIns="0" rIns="0" bIns="0" rtlCol="0" anchor="t">
            <a:spAutoFit/>
          </a:bodyPr>
          <a:lstStyle/>
          <a:p>
            <a:pPr>
              <a:lnSpc>
                <a:spcPts val="3220"/>
              </a:lnSpc>
              <a:spcBef>
                <a:spcPct val="0"/>
              </a:spcBef>
            </a:pPr>
            <a:r>
              <a:rPr lang="en-US" sz="2300" dirty="0">
                <a:solidFill>
                  <a:srgbClr val="344D90"/>
                </a:solidFill>
                <a:latin typeface="Inter"/>
              </a:rPr>
              <a:t>By Nancy Amandi</a:t>
            </a:r>
          </a:p>
        </p:txBody>
      </p:sp>
      <p:sp>
        <p:nvSpPr>
          <p:cNvPr id="8" name="TextBox 11">
            <a:extLst>
              <a:ext uri="{FF2B5EF4-FFF2-40B4-BE49-F238E27FC236}">
                <a16:creationId xmlns:a16="http://schemas.microsoft.com/office/drawing/2014/main" id="{BD9307FE-BCA9-2C6D-0C55-6E6CD6F51279}"/>
              </a:ext>
            </a:extLst>
          </p:cNvPr>
          <p:cNvSpPr txBox="1"/>
          <p:nvPr/>
        </p:nvSpPr>
        <p:spPr>
          <a:xfrm>
            <a:off x="1262075" y="8022465"/>
            <a:ext cx="7881925" cy="377155"/>
          </a:xfrm>
          <a:prstGeom prst="rect">
            <a:avLst/>
          </a:prstGeom>
        </p:spPr>
        <p:txBody>
          <a:bodyPr wrap="square" lIns="0" tIns="0" rIns="0" bIns="0" rtlCol="0" anchor="t">
            <a:spAutoFit/>
          </a:bodyPr>
          <a:lstStyle/>
          <a:p>
            <a:pPr>
              <a:lnSpc>
                <a:spcPts val="3220"/>
              </a:lnSpc>
              <a:spcBef>
                <a:spcPct val="0"/>
              </a:spcBef>
            </a:pPr>
            <a:r>
              <a:rPr lang="en-US" sz="2300" i="1" dirty="0">
                <a:solidFill>
                  <a:srgbClr val="344D90"/>
                </a:solidFill>
                <a:latin typeface="Inter"/>
              </a:rPr>
              <a:t>Courtesy: Data Analytics Super League(</a:t>
            </a:r>
            <a:r>
              <a:rPr lang="en-US" sz="2300" i="1" dirty="0" err="1">
                <a:solidFill>
                  <a:srgbClr val="344D90"/>
                </a:solidFill>
                <a:latin typeface="Inter"/>
              </a:rPr>
              <a:t>Lighthall</a:t>
            </a:r>
            <a:r>
              <a:rPr lang="en-US" sz="2300" i="1" dirty="0">
                <a:solidFill>
                  <a:srgbClr val="344D90"/>
                </a:solidFill>
                <a:latin typeface="Inter"/>
              </a:rPr>
              <a: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2F0ED19-9C5E-7E1F-4B92-BC93402F868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1" imgH="420" progId="TCLayout.ActiveDocument.1">
                  <p:embed/>
                </p:oleObj>
              </mc:Choice>
              <mc:Fallback>
                <p:oleObj name="think-cell Slide" r:id="rId4" imgW="421" imgH="420" progId="TCLayout.ActiveDocument.1">
                  <p:embed/>
                  <p:pic>
                    <p:nvPicPr>
                      <p:cNvPr id="4" name="Object 3" hidden="1">
                        <a:extLst>
                          <a:ext uri="{FF2B5EF4-FFF2-40B4-BE49-F238E27FC236}">
                            <a16:creationId xmlns:a16="http://schemas.microsoft.com/office/drawing/2014/main" id="{E2F0ED19-9C5E-7E1F-4B92-BC93402F868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5" name="Picture 6">
            <a:extLst>
              <a:ext uri="{FF2B5EF4-FFF2-40B4-BE49-F238E27FC236}">
                <a16:creationId xmlns:a16="http://schemas.microsoft.com/office/drawing/2014/main" id="{92E181D1-1400-212D-A401-AD4E0DD479F3}"/>
              </a:ext>
            </a:extLst>
          </p:cNvPr>
          <p:cNvPicPr>
            <a:picLocks noChangeAspect="1"/>
          </p:cNvPicPr>
          <p:nvPr/>
        </p:nvPicPr>
        <p:blipFill>
          <a:blip r:embed="rId6">
            <a:alphaModFix amt="40000"/>
          </a:blip>
          <a:srcRect/>
          <a:stretch>
            <a:fillRect/>
          </a:stretch>
        </p:blipFill>
        <p:spPr>
          <a:xfrm rot="9049906">
            <a:off x="14786675" y="4147606"/>
            <a:ext cx="3316192" cy="6819932"/>
          </a:xfrm>
          <a:prstGeom prst="rect">
            <a:avLst/>
          </a:prstGeom>
        </p:spPr>
      </p:pic>
      <p:pic>
        <p:nvPicPr>
          <p:cNvPr id="6" name="Picture 5">
            <a:extLst>
              <a:ext uri="{FF2B5EF4-FFF2-40B4-BE49-F238E27FC236}">
                <a16:creationId xmlns:a16="http://schemas.microsoft.com/office/drawing/2014/main" id="{68FAFAC1-993D-855D-C144-B8D36B1692CC}"/>
              </a:ext>
            </a:extLst>
          </p:cNvPr>
          <p:cNvPicPr>
            <a:picLocks noChangeAspect="1"/>
          </p:cNvPicPr>
          <p:nvPr/>
        </p:nvPicPr>
        <p:blipFill>
          <a:blip r:embed="rId6">
            <a:alphaModFix amt="60000"/>
          </a:blip>
          <a:srcRect/>
          <a:stretch>
            <a:fillRect/>
          </a:stretch>
        </p:blipFill>
        <p:spPr>
          <a:xfrm rot="939529">
            <a:off x="-2629087" y="-4052310"/>
            <a:ext cx="6415799" cy="13194445"/>
          </a:xfrm>
          <a:prstGeom prst="rect">
            <a:avLst/>
          </a:prstGeom>
        </p:spPr>
      </p:pic>
      <p:pic>
        <p:nvPicPr>
          <p:cNvPr id="7" name="Picture 6" descr="A picture containing text, screenshot, graphic design, font&#10;&#10;Description automatically generated">
            <a:extLst>
              <a:ext uri="{FF2B5EF4-FFF2-40B4-BE49-F238E27FC236}">
                <a16:creationId xmlns:a16="http://schemas.microsoft.com/office/drawing/2014/main" id="{CC03B9EB-CE7B-71C9-4D8A-841FDEF04F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14950" y="357187"/>
            <a:ext cx="7658100" cy="9572625"/>
          </a:xfrm>
          <a:prstGeom prst="rect">
            <a:avLst/>
          </a:prstGeom>
        </p:spPr>
      </p:pic>
    </p:spTree>
    <p:extLst>
      <p:ext uri="{BB962C8B-B14F-4D97-AF65-F5344CB8AC3E}">
        <p14:creationId xmlns:p14="http://schemas.microsoft.com/office/powerpoint/2010/main" val="266618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2F0ED19-9C5E-7E1F-4B92-BC93402F868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1" imgH="420" progId="TCLayout.ActiveDocument.1">
                  <p:embed/>
                </p:oleObj>
              </mc:Choice>
              <mc:Fallback>
                <p:oleObj name="think-cell Slide" r:id="rId4" imgW="421" imgH="420" progId="TCLayout.ActiveDocument.1">
                  <p:embed/>
                  <p:pic>
                    <p:nvPicPr>
                      <p:cNvPr id="4" name="Object 3" hidden="1">
                        <a:extLst>
                          <a:ext uri="{FF2B5EF4-FFF2-40B4-BE49-F238E27FC236}">
                            <a16:creationId xmlns:a16="http://schemas.microsoft.com/office/drawing/2014/main" id="{E2F0ED19-9C5E-7E1F-4B92-BC93402F868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5" name="Picture 6">
            <a:extLst>
              <a:ext uri="{FF2B5EF4-FFF2-40B4-BE49-F238E27FC236}">
                <a16:creationId xmlns:a16="http://schemas.microsoft.com/office/drawing/2014/main" id="{92E181D1-1400-212D-A401-AD4E0DD479F3}"/>
              </a:ext>
            </a:extLst>
          </p:cNvPr>
          <p:cNvPicPr>
            <a:picLocks noChangeAspect="1"/>
          </p:cNvPicPr>
          <p:nvPr/>
        </p:nvPicPr>
        <p:blipFill>
          <a:blip r:embed="rId6">
            <a:alphaModFix amt="40000"/>
          </a:blip>
          <a:srcRect/>
          <a:stretch>
            <a:fillRect/>
          </a:stretch>
        </p:blipFill>
        <p:spPr>
          <a:xfrm rot="9049906">
            <a:off x="14786675" y="4147606"/>
            <a:ext cx="3316192" cy="6819932"/>
          </a:xfrm>
          <a:prstGeom prst="rect">
            <a:avLst/>
          </a:prstGeom>
        </p:spPr>
      </p:pic>
      <p:pic>
        <p:nvPicPr>
          <p:cNvPr id="6" name="Picture 5">
            <a:extLst>
              <a:ext uri="{FF2B5EF4-FFF2-40B4-BE49-F238E27FC236}">
                <a16:creationId xmlns:a16="http://schemas.microsoft.com/office/drawing/2014/main" id="{68FAFAC1-993D-855D-C144-B8D36B1692CC}"/>
              </a:ext>
            </a:extLst>
          </p:cNvPr>
          <p:cNvPicPr>
            <a:picLocks noChangeAspect="1"/>
          </p:cNvPicPr>
          <p:nvPr/>
        </p:nvPicPr>
        <p:blipFill>
          <a:blip r:embed="rId6">
            <a:alphaModFix amt="60000"/>
          </a:blip>
          <a:srcRect/>
          <a:stretch>
            <a:fillRect/>
          </a:stretch>
        </p:blipFill>
        <p:spPr>
          <a:xfrm rot="939529">
            <a:off x="-2629087" y="-4052310"/>
            <a:ext cx="6415799" cy="13194445"/>
          </a:xfrm>
          <a:prstGeom prst="rect">
            <a:avLst/>
          </a:prstGeom>
        </p:spPr>
      </p:pic>
      <p:pic>
        <p:nvPicPr>
          <p:cNvPr id="3" name="Picture 2" descr="A screenshot of a phone&#10;&#10;Description automatically generated with low confidence">
            <a:extLst>
              <a:ext uri="{FF2B5EF4-FFF2-40B4-BE49-F238E27FC236}">
                <a16:creationId xmlns:a16="http://schemas.microsoft.com/office/drawing/2014/main" id="{E0A673A3-D79A-F6DA-EFDA-A299147C12D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43523" y="392904"/>
            <a:ext cx="7600953" cy="9501192"/>
          </a:xfrm>
          <a:prstGeom prst="rect">
            <a:avLst/>
          </a:prstGeom>
        </p:spPr>
      </p:pic>
    </p:spTree>
    <p:extLst>
      <p:ext uri="{BB962C8B-B14F-4D97-AF65-F5344CB8AC3E}">
        <p14:creationId xmlns:p14="http://schemas.microsoft.com/office/powerpoint/2010/main" val="162502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a:extLst>
              <a:ext uri="{FF2B5EF4-FFF2-40B4-BE49-F238E27FC236}">
                <a16:creationId xmlns:a16="http://schemas.microsoft.com/office/drawing/2014/main" id="{9F10601D-ECAE-34F1-DE7F-3E20FC84A2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0" progId="TCLayout.ActiveDocument.1">
                  <p:embed/>
                </p:oleObj>
              </mc:Choice>
              <mc:Fallback>
                <p:oleObj name="think-cell Slide" r:id="rId3" imgW="421" imgH="420" progId="TCLayout.ActiveDocument.1">
                  <p:embed/>
                  <p:pic>
                    <p:nvPicPr>
                      <p:cNvPr id="18" name="Object 17" hidden="1">
                        <a:extLst>
                          <a:ext uri="{FF2B5EF4-FFF2-40B4-BE49-F238E27FC236}">
                            <a16:creationId xmlns:a16="http://schemas.microsoft.com/office/drawing/2014/main" id="{9F10601D-ECAE-34F1-DE7F-3E20FC84A2C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Box 4"/>
          <p:cNvSpPr txBox="1"/>
          <p:nvPr/>
        </p:nvSpPr>
        <p:spPr>
          <a:xfrm>
            <a:off x="1591536" y="9113639"/>
            <a:ext cx="3086100" cy="3230766"/>
          </a:xfrm>
          <a:prstGeom prst="rect">
            <a:avLst/>
          </a:prstGeom>
        </p:spPr>
        <p:txBody>
          <a:bodyPr lIns="50800" tIns="50800" rIns="50800" bIns="50800" rtlCol="0" anchor="ctr"/>
          <a:lstStyle/>
          <a:p>
            <a:pPr algn="ctr">
              <a:lnSpc>
                <a:spcPts val="2659"/>
              </a:lnSpc>
            </a:pPr>
            <a:endParaRPr/>
          </a:p>
        </p:txBody>
      </p:sp>
      <p:pic>
        <p:nvPicPr>
          <p:cNvPr id="5" name="Picture 5"/>
          <p:cNvPicPr>
            <a:picLocks noChangeAspect="1"/>
          </p:cNvPicPr>
          <p:nvPr/>
        </p:nvPicPr>
        <p:blipFill>
          <a:blip r:embed="rId5">
            <a:alphaModFix amt="60000"/>
          </a:blip>
          <a:srcRect/>
          <a:stretch>
            <a:fillRect/>
          </a:stretch>
        </p:blipFill>
        <p:spPr>
          <a:xfrm rot="939529">
            <a:off x="14349641" y="-1931710"/>
            <a:ext cx="6415799" cy="13194445"/>
          </a:xfrm>
          <a:prstGeom prst="rect">
            <a:avLst/>
          </a:prstGeom>
        </p:spPr>
      </p:pic>
      <p:pic>
        <p:nvPicPr>
          <p:cNvPr id="6" name="Picture 6"/>
          <p:cNvPicPr>
            <a:picLocks noChangeAspect="1"/>
          </p:cNvPicPr>
          <p:nvPr/>
        </p:nvPicPr>
        <p:blipFill>
          <a:blip r:embed="rId5">
            <a:alphaModFix amt="40000"/>
          </a:blip>
          <a:srcRect/>
          <a:stretch>
            <a:fillRect/>
          </a:stretch>
        </p:blipFill>
        <p:spPr>
          <a:xfrm rot="939529">
            <a:off x="-1658096" y="-945571"/>
            <a:ext cx="3316192" cy="6819932"/>
          </a:xfrm>
          <a:prstGeom prst="rect">
            <a:avLst/>
          </a:prstGeom>
        </p:spPr>
      </p:pic>
      <p:sp>
        <p:nvSpPr>
          <p:cNvPr id="2" name="TextBox 1">
            <a:extLst>
              <a:ext uri="{FF2B5EF4-FFF2-40B4-BE49-F238E27FC236}">
                <a16:creationId xmlns:a16="http://schemas.microsoft.com/office/drawing/2014/main" id="{D6251652-D0A7-3FD3-0B22-A4073BB44023}"/>
              </a:ext>
            </a:extLst>
          </p:cNvPr>
          <p:cNvSpPr txBox="1"/>
          <p:nvPr/>
        </p:nvSpPr>
        <p:spPr>
          <a:xfrm>
            <a:off x="1851330" y="114300"/>
            <a:ext cx="13007670" cy="1015663"/>
          </a:xfrm>
          <a:prstGeom prst="rect">
            <a:avLst/>
          </a:prstGeom>
          <a:noFill/>
        </p:spPr>
        <p:txBody>
          <a:bodyPr wrap="square" rtlCol="0">
            <a:spAutoFit/>
          </a:bodyPr>
          <a:lstStyle/>
          <a:p>
            <a:r>
              <a:rPr lang="en-US" sz="6000" b="1" dirty="0"/>
              <a:t>Different segments, similar behavior</a:t>
            </a:r>
            <a:endParaRPr lang="en-NG" sz="6000" b="1" dirty="0"/>
          </a:p>
        </p:txBody>
      </p:sp>
      <p:sp>
        <p:nvSpPr>
          <p:cNvPr id="3" name="TextBox 2">
            <a:extLst>
              <a:ext uri="{FF2B5EF4-FFF2-40B4-BE49-F238E27FC236}">
                <a16:creationId xmlns:a16="http://schemas.microsoft.com/office/drawing/2014/main" id="{56FB97B0-4036-EE9E-38BB-CD2F6E5A16D8}"/>
              </a:ext>
            </a:extLst>
          </p:cNvPr>
          <p:cNvSpPr txBox="1"/>
          <p:nvPr/>
        </p:nvSpPr>
        <p:spPr>
          <a:xfrm>
            <a:off x="1851330" y="1104900"/>
            <a:ext cx="11559870" cy="1754326"/>
          </a:xfrm>
          <a:prstGeom prst="rect">
            <a:avLst/>
          </a:prstGeom>
          <a:noFill/>
        </p:spPr>
        <p:txBody>
          <a:bodyPr wrap="square" rtlCol="0">
            <a:spAutoFit/>
          </a:bodyPr>
          <a:lstStyle/>
          <a:p>
            <a:r>
              <a:rPr lang="en-US" dirty="0"/>
              <a:t>All segments dip their purchases in February and picks up purchases in March. Then there’s gradual purchases filled with highs and lows until July when it dips again and picks up again in October. Then it dips a final dip of the year and rises in December. Portable pleasure hunters and Size-savvy shoppers had sharp peaks and dips unlike Big bite buyers that had a sluggish movement. </a:t>
            </a:r>
          </a:p>
          <a:p>
            <a:endParaRPr lang="en-US" dirty="0">
              <a:solidFill>
                <a:srgbClr val="E7552C"/>
              </a:solidFill>
            </a:endParaRPr>
          </a:p>
          <a:p>
            <a:r>
              <a:rPr lang="en-US" b="1" dirty="0"/>
              <a:t>We’ll be evaluating the magnitude of each customer segments in the next slide. </a:t>
            </a:r>
            <a:endParaRPr lang="en-NG" b="1"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7" name="Add-in 6" title="Microsoft Power BI">
                <a:extLst>
                  <a:ext uri="{FF2B5EF4-FFF2-40B4-BE49-F238E27FC236}">
                    <a16:creationId xmlns:a16="http://schemas.microsoft.com/office/drawing/2014/main" id="{1C8D221E-BFE2-7889-DAE5-1389DC719C4E}"/>
                  </a:ext>
                </a:extLst>
              </p:cNvPr>
              <p:cNvGraphicFramePr>
                <a:graphicFrameLocks noGrp="1"/>
              </p:cNvGraphicFramePr>
              <p:nvPr>
                <p:extLst>
                  <p:ext uri="{D42A27DB-BD31-4B8C-83A1-F6EECF244321}">
                    <p14:modId xmlns:p14="http://schemas.microsoft.com/office/powerpoint/2010/main" val="1093611722"/>
                  </p:ext>
                </p:extLst>
              </p:nvPr>
            </p:nvGraphicFramePr>
            <p:xfrm>
              <a:off x="3295650" y="3114928"/>
              <a:ext cx="11868150" cy="6829172"/>
            </p:xfrm>
            <a:graphic>
              <a:graphicData uri="http://schemas.microsoft.com/office/webextensions/webextension/2010/11">
                <we:webextensionref xmlns:we="http://schemas.microsoft.com/office/webextensions/webextension/2010/11" xmlns:r="http://schemas.openxmlformats.org/officeDocument/2006/relationships" r:id="rId6"/>
              </a:graphicData>
            </a:graphic>
          </p:graphicFrame>
        </mc:Choice>
        <mc:Fallback>
          <p:pic>
            <p:nvPicPr>
              <p:cNvPr id="7" name="Add-in 6" title="Microsoft Power BI">
                <a:extLst>
                  <a:ext uri="{FF2B5EF4-FFF2-40B4-BE49-F238E27FC236}">
                    <a16:creationId xmlns:a16="http://schemas.microsoft.com/office/drawing/2014/main" id="{1C8D221E-BFE2-7889-DAE5-1389DC719C4E}"/>
                  </a:ext>
                </a:extLst>
              </p:cNvPr>
              <p:cNvPicPr>
                <a:picLocks noGrp="1" noRot="1" noChangeAspect="1" noMove="1" noResize="1" noEditPoints="1" noAdjustHandles="1" noChangeArrowheads="1" noChangeShapeType="1"/>
              </p:cNvPicPr>
              <p:nvPr/>
            </p:nvPicPr>
            <p:blipFill>
              <a:blip r:embed="rId7"/>
              <a:stretch>
                <a:fillRect/>
              </a:stretch>
            </p:blipFill>
            <p:spPr>
              <a:xfrm>
                <a:off x="3295650" y="3114928"/>
                <a:ext cx="11868150" cy="6829172"/>
              </a:xfrm>
              <a:prstGeom prst="rect">
                <a:avLst/>
              </a:prstGeom>
            </p:spPr>
          </p:pic>
        </mc:Fallback>
      </mc:AlternateContent>
    </p:spTree>
    <p:extLst>
      <p:ext uri="{BB962C8B-B14F-4D97-AF65-F5344CB8AC3E}">
        <p14:creationId xmlns:p14="http://schemas.microsoft.com/office/powerpoint/2010/main" val="420077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a:extLst>
              <a:ext uri="{FF2B5EF4-FFF2-40B4-BE49-F238E27FC236}">
                <a16:creationId xmlns:a16="http://schemas.microsoft.com/office/drawing/2014/main" id="{9F10601D-ECAE-34F1-DE7F-3E20FC84A2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0" progId="TCLayout.ActiveDocument.1">
                  <p:embed/>
                </p:oleObj>
              </mc:Choice>
              <mc:Fallback>
                <p:oleObj name="think-cell Slide" r:id="rId3" imgW="421" imgH="420" progId="TCLayout.ActiveDocument.1">
                  <p:embed/>
                  <p:pic>
                    <p:nvPicPr>
                      <p:cNvPr id="18" name="Object 17" hidden="1">
                        <a:extLst>
                          <a:ext uri="{FF2B5EF4-FFF2-40B4-BE49-F238E27FC236}">
                            <a16:creationId xmlns:a16="http://schemas.microsoft.com/office/drawing/2014/main" id="{9F10601D-ECAE-34F1-DE7F-3E20FC84A2C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Box 4"/>
          <p:cNvSpPr txBox="1"/>
          <p:nvPr/>
        </p:nvSpPr>
        <p:spPr>
          <a:xfrm>
            <a:off x="1591536" y="9113639"/>
            <a:ext cx="3086100" cy="3230766"/>
          </a:xfrm>
          <a:prstGeom prst="rect">
            <a:avLst/>
          </a:prstGeom>
        </p:spPr>
        <p:txBody>
          <a:bodyPr lIns="50800" tIns="50800" rIns="50800" bIns="50800" rtlCol="0" anchor="ctr"/>
          <a:lstStyle/>
          <a:p>
            <a:pPr algn="ctr">
              <a:lnSpc>
                <a:spcPts val="2659"/>
              </a:lnSpc>
            </a:pPr>
            <a:endParaRPr/>
          </a:p>
        </p:txBody>
      </p:sp>
      <p:pic>
        <p:nvPicPr>
          <p:cNvPr id="5" name="Picture 5"/>
          <p:cNvPicPr>
            <a:picLocks noChangeAspect="1"/>
          </p:cNvPicPr>
          <p:nvPr/>
        </p:nvPicPr>
        <p:blipFill>
          <a:blip r:embed="rId5">
            <a:alphaModFix amt="60000"/>
          </a:blip>
          <a:srcRect/>
          <a:stretch>
            <a:fillRect/>
          </a:stretch>
        </p:blipFill>
        <p:spPr>
          <a:xfrm rot="939529">
            <a:off x="14349641" y="-1931710"/>
            <a:ext cx="6415799" cy="13194445"/>
          </a:xfrm>
          <a:prstGeom prst="rect">
            <a:avLst/>
          </a:prstGeom>
        </p:spPr>
      </p:pic>
      <p:pic>
        <p:nvPicPr>
          <p:cNvPr id="6" name="Picture 6"/>
          <p:cNvPicPr>
            <a:picLocks noChangeAspect="1"/>
          </p:cNvPicPr>
          <p:nvPr/>
        </p:nvPicPr>
        <p:blipFill>
          <a:blip r:embed="rId5">
            <a:alphaModFix amt="40000"/>
          </a:blip>
          <a:srcRect/>
          <a:stretch>
            <a:fillRect/>
          </a:stretch>
        </p:blipFill>
        <p:spPr>
          <a:xfrm rot="939529">
            <a:off x="-1658096" y="-945571"/>
            <a:ext cx="3316192" cy="6819932"/>
          </a:xfrm>
          <a:prstGeom prst="rect">
            <a:avLst/>
          </a:prstGeom>
        </p:spPr>
      </p:pic>
      <p:sp>
        <p:nvSpPr>
          <p:cNvPr id="2" name="TextBox 1">
            <a:extLst>
              <a:ext uri="{FF2B5EF4-FFF2-40B4-BE49-F238E27FC236}">
                <a16:creationId xmlns:a16="http://schemas.microsoft.com/office/drawing/2014/main" id="{D6251652-D0A7-3FD3-0B22-A4073BB44023}"/>
              </a:ext>
            </a:extLst>
          </p:cNvPr>
          <p:cNvSpPr txBox="1"/>
          <p:nvPr/>
        </p:nvSpPr>
        <p:spPr>
          <a:xfrm>
            <a:off x="1851330" y="114300"/>
            <a:ext cx="15217470" cy="1015663"/>
          </a:xfrm>
          <a:prstGeom prst="rect">
            <a:avLst/>
          </a:prstGeom>
          <a:noFill/>
        </p:spPr>
        <p:txBody>
          <a:bodyPr wrap="square" rtlCol="0">
            <a:spAutoFit/>
          </a:bodyPr>
          <a:lstStyle/>
          <a:p>
            <a:r>
              <a:rPr lang="en-US" sz="6000" b="1" dirty="0"/>
              <a:t>Portable pleasure hunters churn rate is unusual</a:t>
            </a:r>
            <a:endParaRPr lang="en-NG" sz="6000" b="1" dirty="0"/>
          </a:p>
        </p:txBody>
      </p:sp>
      <p:sp>
        <p:nvSpPr>
          <p:cNvPr id="3" name="TextBox 2">
            <a:extLst>
              <a:ext uri="{FF2B5EF4-FFF2-40B4-BE49-F238E27FC236}">
                <a16:creationId xmlns:a16="http://schemas.microsoft.com/office/drawing/2014/main" id="{56FB97B0-4036-EE9E-38BB-CD2F6E5A16D8}"/>
              </a:ext>
            </a:extLst>
          </p:cNvPr>
          <p:cNvSpPr txBox="1"/>
          <p:nvPr/>
        </p:nvSpPr>
        <p:spPr>
          <a:xfrm>
            <a:off x="1851330" y="1104900"/>
            <a:ext cx="11559870" cy="1477328"/>
          </a:xfrm>
          <a:prstGeom prst="rect">
            <a:avLst/>
          </a:prstGeom>
          <a:noFill/>
        </p:spPr>
        <p:txBody>
          <a:bodyPr wrap="square" rtlCol="0">
            <a:spAutoFit/>
          </a:bodyPr>
          <a:lstStyle/>
          <a:p>
            <a:r>
              <a:rPr lang="en-US" dirty="0"/>
              <a:t>Of all the customer segments, portable pleasure hunters is the one with the highest churn. Size-savvy shoppers are the majority of our customers and based on the effect of size and magnitude, they were expected to have the highest churn but instead portable pleasure hunters took the lead in churn rate due to its almost parallel line after March. </a:t>
            </a:r>
          </a:p>
          <a:p>
            <a:endParaRPr lang="en-US" dirty="0">
              <a:solidFill>
                <a:srgbClr val="E7552C"/>
              </a:solidFill>
            </a:endParaRPr>
          </a:p>
          <a:p>
            <a:r>
              <a:rPr lang="en-US" b="1" dirty="0"/>
              <a:t>Something is definitely wrong. Why are portable pleasure hunters leaving faster than usual?</a:t>
            </a:r>
            <a:endParaRPr lang="en-NG" b="1"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7" name="Add-in 6" title="Microsoft Power BI">
                <a:extLst>
                  <a:ext uri="{FF2B5EF4-FFF2-40B4-BE49-F238E27FC236}">
                    <a16:creationId xmlns:a16="http://schemas.microsoft.com/office/drawing/2014/main" id="{F0A38E93-C5FF-4576-2DA7-12E200830651}"/>
                  </a:ext>
                </a:extLst>
              </p:cNvPr>
              <p:cNvGraphicFramePr>
                <a:graphicFrameLocks noGrp="1"/>
              </p:cNvGraphicFramePr>
              <p:nvPr>
                <p:extLst>
                  <p:ext uri="{D42A27DB-BD31-4B8C-83A1-F6EECF244321}">
                    <p14:modId xmlns:p14="http://schemas.microsoft.com/office/powerpoint/2010/main" val="2075386363"/>
                  </p:ext>
                </p:extLst>
              </p:nvPr>
            </p:nvGraphicFramePr>
            <p:xfrm>
              <a:off x="2516936" y="2813384"/>
              <a:ext cx="12705407" cy="6902116"/>
            </p:xfrm>
            <a:graphic>
              <a:graphicData uri="http://schemas.microsoft.com/office/webextensions/webextension/2010/11">
                <we:webextensionref xmlns:we="http://schemas.microsoft.com/office/webextensions/webextension/2010/11" xmlns:r="http://schemas.openxmlformats.org/officeDocument/2006/relationships" r:id="rId6"/>
              </a:graphicData>
            </a:graphic>
          </p:graphicFrame>
        </mc:Choice>
        <mc:Fallback>
          <p:pic>
            <p:nvPicPr>
              <p:cNvPr id="7" name="Add-in 6" title="Microsoft Power BI">
                <a:extLst>
                  <a:ext uri="{FF2B5EF4-FFF2-40B4-BE49-F238E27FC236}">
                    <a16:creationId xmlns:a16="http://schemas.microsoft.com/office/drawing/2014/main" id="{F0A38E93-C5FF-4576-2DA7-12E200830651}"/>
                  </a:ext>
                </a:extLst>
              </p:cNvPr>
              <p:cNvPicPr>
                <a:picLocks noGrp="1" noRot="1" noChangeAspect="1" noMove="1" noResize="1" noEditPoints="1" noAdjustHandles="1" noChangeArrowheads="1" noChangeShapeType="1"/>
              </p:cNvPicPr>
              <p:nvPr/>
            </p:nvPicPr>
            <p:blipFill>
              <a:blip r:embed="rId7"/>
              <a:stretch>
                <a:fillRect/>
              </a:stretch>
            </p:blipFill>
            <p:spPr>
              <a:xfrm>
                <a:off x="2516936" y="2813384"/>
                <a:ext cx="12705407" cy="6902116"/>
              </a:xfrm>
              <a:prstGeom prst="rect">
                <a:avLst/>
              </a:prstGeom>
            </p:spPr>
          </p:pic>
        </mc:Fallback>
      </mc:AlternateContent>
    </p:spTree>
    <p:extLst>
      <p:ext uri="{BB962C8B-B14F-4D97-AF65-F5344CB8AC3E}">
        <p14:creationId xmlns:p14="http://schemas.microsoft.com/office/powerpoint/2010/main" val="1457064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a:extLst>
              <a:ext uri="{FF2B5EF4-FFF2-40B4-BE49-F238E27FC236}">
                <a16:creationId xmlns:a16="http://schemas.microsoft.com/office/drawing/2014/main" id="{9F10601D-ECAE-34F1-DE7F-3E20FC84A2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0" progId="TCLayout.ActiveDocument.1">
                  <p:embed/>
                </p:oleObj>
              </mc:Choice>
              <mc:Fallback>
                <p:oleObj name="think-cell Slide" r:id="rId3" imgW="421" imgH="420" progId="TCLayout.ActiveDocument.1">
                  <p:embed/>
                  <p:pic>
                    <p:nvPicPr>
                      <p:cNvPr id="18" name="Object 17" hidden="1">
                        <a:extLst>
                          <a:ext uri="{FF2B5EF4-FFF2-40B4-BE49-F238E27FC236}">
                            <a16:creationId xmlns:a16="http://schemas.microsoft.com/office/drawing/2014/main" id="{9F10601D-ECAE-34F1-DE7F-3E20FC84A2C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Box 4"/>
          <p:cNvSpPr txBox="1"/>
          <p:nvPr/>
        </p:nvSpPr>
        <p:spPr>
          <a:xfrm>
            <a:off x="1591536" y="9113639"/>
            <a:ext cx="3086100" cy="3230766"/>
          </a:xfrm>
          <a:prstGeom prst="rect">
            <a:avLst/>
          </a:prstGeom>
        </p:spPr>
        <p:txBody>
          <a:bodyPr lIns="50800" tIns="50800" rIns="50800" bIns="50800" rtlCol="0" anchor="ctr"/>
          <a:lstStyle/>
          <a:p>
            <a:pPr algn="ctr">
              <a:lnSpc>
                <a:spcPts val="2659"/>
              </a:lnSpc>
            </a:pPr>
            <a:endParaRPr/>
          </a:p>
        </p:txBody>
      </p:sp>
      <p:pic>
        <p:nvPicPr>
          <p:cNvPr id="5" name="Picture 5"/>
          <p:cNvPicPr>
            <a:picLocks noChangeAspect="1"/>
          </p:cNvPicPr>
          <p:nvPr/>
        </p:nvPicPr>
        <p:blipFill>
          <a:blip r:embed="rId5">
            <a:alphaModFix amt="60000"/>
          </a:blip>
          <a:srcRect/>
          <a:stretch>
            <a:fillRect/>
          </a:stretch>
        </p:blipFill>
        <p:spPr>
          <a:xfrm rot="939529">
            <a:off x="14349641" y="-1931710"/>
            <a:ext cx="6415799" cy="13194445"/>
          </a:xfrm>
          <a:prstGeom prst="rect">
            <a:avLst/>
          </a:prstGeom>
        </p:spPr>
      </p:pic>
      <p:pic>
        <p:nvPicPr>
          <p:cNvPr id="6" name="Picture 6"/>
          <p:cNvPicPr>
            <a:picLocks noChangeAspect="1"/>
          </p:cNvPicPr>
          <p:nvPr/>
        </p:nvPicPr>
        <p:blipFill>
          <a:blip r:embed="rId5">
            <a:alphaModFix amt="40000"/>
          </a:blip>
          <a:srcRect/>
          <a:stretch>
            <a:fillRect/>
          </a:stretch>
        </p:blipFill>
        <p:spPr>
          <a:xfrm rot="939529">
            <a:off x="-1658096" y="-945571"/>
            <a:ext cx="3316192" cy="6819932"/>
          </a:xfrm>
          <a:prstGeom prst="rect">
            <a:avLst/>
          </a:prstGeom>
        </p:spPr>
      </p:pic>
      <p:sp>
        <p:nvSpPr>
          <p:cNvPr id="2" name="TextBox 1">
            <a:extLst>
              <a:ext uri="{FF2B5EF4-FFF2-40B4-BE49-F238E27FC236}">
                <a16:creationId xmlns:a16="http://schemas.microsoft.com/office/drawing/2014/main" id="{D6251652-D0A7-3FD3-0B22-A4073BB44023}"/>
              </a:ext>
            </a:extLst>
          </p:cNvPr>
          <p:cNvSpPr txBox="1"/>
          <p:nvPr/>
        </p:nvSpPr>
        <p:spPr>
          <a:xfrm>
            <a:off x="1851330" y="-38100"/>
            <a:ext cx="13922070" cy="1938992"/>
          </a:xfrm>
          <a:prstGeom prst="rect">
            <a:avLst/>
          </a:prstGeom>
          <a:noFill/>
        </p:spPr>
        <p:txBody>
          <a:bodyPr wrap="square" rtlCol="0">
            <a:spAutoFit/>
          </a:bodyPr>
          <a:lstStyle/>
          <a:p>
            <a:r>
              <a:rPr lang="en-US" sz="6000" b="1" dirty="0"/>
              <a:t>Our products might be too expensive for portable pleasure hunters</a:t>
            </a:r>
            <a:endParaRPr lang="en-NG" sz="6000" b="1" dirty="0"/>
          </a:p>
        </p:txBody>
      </p:sp>
      <p:sp>
        <p:nvSpPr>
          <p:cNvPr id="3" name="TextBox 2">
            <a:extLst>
              <a:ext uri="{FF2B5EF4-FFF2-40B4-BE49-F238E27FC236}">
                <a16:creationId xmlns:a16="http://schemas.microsoft.com/office/drawing/2014/main" id="{56FB97B0-4036-EE9E-38BB-CD2F6E5A16D8}"/>
              </a:ext>
            </a:extLst>
          </p:cNvPr>
          <p:cNvSpPr txBox="1"/>
          <p:nvPr/>
        </p:nvSpPr>
        <p:spPr>
          <a:xfrm>
            <a:off x="1851330" y="1929011"/>
            <a:ext cx="13030200" cy="1200329"/>
          </a:xfrm>
          <a:prstGeom prst="rect">
            <a:avLst/>
          </a:prstGeom>
          <a:noFill/>
        </p:spPr>
        <p:txBody>
          <a:bodyPr wrap="square" rtlCol="0">
            <a:spAutoFit/>
          </a:bodyPr>
          <a:lstStyle/>
          <a:p>
            <a:r>
              <a:rPr lang="en-US" dirty="0"/>
              <a:t>The portable pleasure hunters purchase pack sizes of 70g – 150g and patronize the store mostly on Sundays. This could mean that they are working class citizens that are still struggling to survive and can only afford to buy products In small sizes to manage their money. </a:t>
            </a:r>
          </a:p>
          <a:p>
            <a:endParaRPr lang="en-US" dirty="0">
              <a:solidFill>
                <a:srgbClr val="E7552C"/>
              </a:solidFill>
            </a:endParaRPr>
          </a:p>
          <a:p>
            <a:r>
              <a:rPr lang="en-US" b="1" dirty="0"/>
              <a:t>If we want them with us, then we need to consider making their most preferred products affordable. </a:t>
            </a:r>
            <a:endParaRPr lang="en-NG" b="1" dirty="0"/>
          </a:p>
        </p:txBody>
      </p:sp>
      <p:pic>
        <p:nvPicPr>
          <p:cNvPr id="11" name="Picture 10" descr="A picture containing text, human face, cartoon, screenshot&#10;&#10;Description automatically generated">
            <a:extLst>
              <a:ext uri="{FF2B5EF4-FFF2-40B4-BE49-F238E27FC236}">
                <a16:creationId xmlns:a16="http://schemas.microsoft.com/office/drawing/2014/main" id="{06541715-AACD-335B-5758-1739DE02EE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2200" y="3287773"/>
            <a:ext cx="6800276" cy="6884927"/>
          </a:xfrm>
          <a:prstGeom prst="rect">
            <a:avLst/>
          </a:prstGeom>
        </p:spPr>
      </p:pic>
    </p:spTree>
    <p:extLst>
      <p:ext uri="{BB962C8B-B14F-4D97-AF65-F5344CB8AC3E}">
        <p14:creationId xmlns:p14="http://schemas.microsoft.com/office/powerpoint/2010/main" val="2050701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912541" y="564760"/>
            <a:ext cx="11658600" cy="1530740"/>
          </a:xfrm>
          <a:prstGeom prst="rect">
            <a:avLst/>
          </a:prstGeom>
        </p:spPr>
        <p:txBody>
          <a:bodyPr wrap="square" lIns="0" tIns="0" rIns="0" bIns="0" rtlCol="0" anchor="t">
            <a:spAutoFit/>
          </a:bodyPr>
          <a:lstStyle/>
          <a:p>
            <a:pPr>
              <a:lnSpc>
                <a:spcPts val="13019"/>
              </a:lnSpc>
              <a:spcBef>
                <a:spcPct val="0"/>
              </a:spcBef>
            </a:pPr>
            <a:r>
              <a:rPr lang="en-US" sz="9300" dirty="0">
                <a:solidFill>
                  <a:srgbClr val="5CC5EF"/>
                </a:solidFill>
                <a:latin typeface="Inter Italics"/>
              </a:rPr>
              <a:t>Conclusion</a:t>
            </a:r>
          </a:p>
        </p:txBody>
      </p:sp>
      <p:pic>
        <p:nvPicPr>
          <p:cNvPr id="5" name="Picture 5">
            <a:extLst>
              <a:ext uri="{FF2B5EF4-FFF2-40B4-BE49-F238E27FC236}">
                <a16:creationId xmlns:a16="http://schemas.microsoft.com/office/drawing/2014/main" id="{9AA3C689-07C3-CD11-4F83-82FC70092514}"/>
              </a:ext>
            </a:extLst>
          </p:cNvPr>
          <p:cNvPicPr>
            <a:picLocks noChangeAspect="1"/>
          </p:cNvPicPr>
          <p:nvPr/>
        </p:nvPicPr>
        <p:blipFill>
          <a:blip r:embed="rId2">
            <a:alphaModFix amt="60000"/>
          </a:blip>
          <a:srcRect/>
          <a:stretch>
            <a:fillRect/>
          </a:stretch>
        </p:blipFill>
        <p:spPr>
          <a:xfrm rot="939529">
            <a:off x="12786788" y="-864911"/>
            <a:ext cx="6415799" cy="13194445"/>
          </a:xfrm>
          <a:prstGeom prst="rect">
            <a:avLst/>
          </a:prstGeom>
        </p:spPr>
      </p:pic>
      <p:sp>
        <p:nvSpPr>
          <p:cNvPr id="6" name="TextBox 5">
            <a:extLst>
              <a:ext uri="{FF2B5EF4-FFF2-40B4-BE49-F238E27FC236}">
                <a16:creationId xmlns:a16="http://schemas.microsoft.com/office/drawing/2014/main" id="{17630F42-08AA-8D23-3602-E88BB074AC78}"/>
              </a:ext>
            </a:extLst>
          </p:cNvPr>
          <p:cNvSpPr txBox="1"/>
          <p:nvPr/>
        </p:nvSpPr>
        <p:spPr>
          <a:xfrm>
            <a:off x="912541" y="2142678"/>
            <a:ext cx="11382853" cy="6001643"/>
          </a:xfrm>
          <a:prstGeom prst="rect">
            <a:avLst/>
          </a:prstGeom>
          <a:noFill/>
        </p:spPr>
        <p:txBody>
          <a:bodyPr wrap="square" rtlCol="0">
            <a:spAutoFit/>
          </a:bodyPr>
          <a:lstStyle/>
          <a:p>
            <a:endParaRPr lang="en-US" sz="3200" dirty="0"/>
          </a:p>
          <a:p>
            <a:pPr marL="571500" indent="-571500">
              <a:buFont typeface="Arial" panose="020B0604020202020204" pitchFamily="34" charset="0"/>
              <a:buChar char="•"/>
            </a:pPr>
            <a:r>
              <a:rPr lang="en-US" sz="3200" dirty="0"/>
              <a:t>Revenue and customer growth are fast reducing over the years</a:t>
            </a:r>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r>
              <a:rPr lang="en-US" sz="3200" dirty="0"/>
              <a:t>Our customers are divided into portable pleasure hunters, size-savvy shoppers, and big bite buyers</a:t>
            </a:r>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r>
              <a:rPr lang="en-US" sz="3200" dirty="0"/>
              <a:t>Our customers have similar purchases patterns. Sales is usually at its peak every December of the year. </a:t>
            </a:r>
          </a:p>
          <a:p>
            <a:endParaRPr lang="en-US" sz="3200" dirty="0"/>
          </a:p>
          <a:p>
            <a:pPr marL="571500" indent="-571500">
              <a:buFont typeface="Arial" panose="020B0604020202020204" pitchFamily="34" charset="0"/>
              <a:buChar char="•"/>
            </a:pPr>
            <a:r>
              <a:rPr lang="en-US" sz="3200" dirty="0"/>
              <a:t>Portable pleasure hunters as the most leaving customers is unusual. They are probably leaving because they can’t afford our products any longer</a:t>
            </a:r>
          </a:p>
        </p:txBody>
      </p:sp>
    </p:spTree>
    <p:extLst>
      <p:ext uri="{BB962C8B-B14F-4D97-AF65-F5344CB8AC3E}">
        <p14:creationId xmlns:p14="http://schemas.microsoft.com/office/powerpoint/2010/main" val="37429133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98503" y="3519342"/>
            <a:ext cx="7314128" cy="960006"/>
          </a:xfrm>
          <a:prstGeom prst="rect">
            <a:avLst/>
          </a:prstGeom>
        </p:spPr>
        <p:txBody>
          <a:bodyPr wrap="square" lIns="0" tIns="0" rIns="0" bIns="0" rtlCol="0" anchor="t">
            <a:spAutoFit/>
          </a:bodyPr>
          <a:lstStyle/>
          <a:p>
            <a:pPr>
              <a:lnSpc>
                <a:spcPts val="8119"/>
              </a:lnSpc>
              <a:spcBef>
                <a:spcPct val="0"/>
              </a:spcBef>
            </a:pPr>
            <a:r>
              <a:rPr lang="en-US" sz="6000" dirty="0">
                <a:solidFill>
                  <a:srgbClr val="5CC5EF"/>
                </a:solidFill>
                <a:latin typeface="Inter Bold"/>
              </a:rPr>
              <a:t>What can be done? </a:t>
            </a:r>
          </a:p>
        </p:txBody>
      </p:sp>
      <p:sp>
        <p:nvSpPr>
          <p:cNvPr id="5" name="TextBox 5"/>
          <p:cNvSpPr txBox="1"/>
          <p:nvPr/>
        </p:nvSpPr>
        <p:spPr>
          <a:xfrm>
            <a:off x="1298503" y="5143500"/>
            <a:ext cx="7371246" cy="1197892"/>
          </a:xfrm>
          <a:prstGeom prst="rect">
            <a:avLst/>
          </a:prstGeom>
        </p:spPr>
        <p:txBody>
          <a:bodyPr lIns="0" tIns="0" rIns="0" bIns="0" rtlCol="0" anchor="t">
            <a:spAutoFit/>
          </a:bodyPr>
          <a:lstStyle/>
          <a:p>
            <a:pPr>
              <a:lnSpc>
                <a:spcPts val="3220"/>
              </a:lnSpc>
              <a:spcBef>
                <a:spcPct val="0"/>
              </a:spcBef>
            </a:pPr>
            <a:r>
              <a:rPr lang="en-US" sz="2300" dirty="0">
                <a:latin typeface="Inter"/>
              </a:rPr>
              <a:t>Efforts should be targeted at retaining customers across all segments especially the portable pleasure hunters</a:t>
            </a:r>
          </a:p>
        </p:txBody>
      </p:sp>
      <p:sp>
        <p:nvSpPr>
          <p:cNvPr id="7" name="TextBox 7"/>
          <p:cNvSpPr txBox="1"/>
          <p:nvPr/>
        </p:nvSpPr>
        <p:spPr>
          <a:xfrm>
            <a:off x="8927736" y="643037"/>
            <a:ext cx="8913369" cy="9000926"/>
          </a:xfrm>
          <a:prstGeom prst="rect">
            <a:avLst/>
          </a:prstGeom>
        </p:spPr>
        <p:txBody>
          <a:bodyPr wrap="square" lIns="0" tIns="0" rIns="0" bIns="0" rtlCol="0" anchor="t">
            <a:spAutoFit/>
          </a:bodyPr>
          <a:lstStyle/>
          <a:p>
            <a:pPr marL="342900" indent="-342900">
              <a:lnSpc>
                <a:spcPts val="3220"/>
              </a:lnSpc>
              <a:spcBef>
                <a:spcPct val="0"/>
              </a:spcBef>
              <a:buFont typeface="Arial" panose="020B0604020202020204" pitchFamily="34" charset="0"/>
              <a:buChar char="•"/>
            </a:pPr>
            <a:r>
              <a:rPr lang="en-US" sz="2500" dirty="0">
                <a:latin typeface="Inter"/>
              </a:rPr>
              <a:t>Further investigate the reasons behind the churn of portable pleasure hunters using surveys and interviews</a:t>
            </a:r>
          </a:p>
          <a:p>
            <a:pPr marL="342900" indent="-342900">
              <a:lnSpc>
                <a:spcPts val="3220"/>
              </a:lnSpc>
              <a:spcBef>
                <a:spcPct val="0"/>
              </a:spcBef>
              <a:buFont typeface="Arial" panose="020B0604020202020204" pitchFamily="34" charset="0"/>
              <a:buChar char="•"/>
            </a:pPr>
            <a:endParaRPr lang="en-US" sz="2500" dirty="0">
              <a:latin typeface="Inter"/>
            </a:endParaRPr>
          </a:p>
          <a:p>
            <a:pPr marL="342900" indent="-342900">
              <a:lnSpc>
                <a:spcPts val="3220"/>
              </a:lnSpc>
              <a:spcBef>
                <a:spcPct val="0"/>
              </a:spcBef>
              <a:buFont typeface="Arial" panose="020B0604020202020204" pitchFamily="34" charset="0"/>
              <a:buChar char="•"/>
            </a:pPr>
            <a:r>
              <a:rPr lang="en-US" sz="2500" dirty="0">
                <a:latin typeface="Inter"/>
              </a:rPr>
              <a:t>Develop targeted marketing campaigns for each customer cluster based on their preferences and buying patterns. </a:t>
            </a:r>
          </a:p>
          <a:p>
            <a:pPr>
              <a:lnSpc>
                <a:spcPts val="3220"/>
              </a:lnSpc>
              <a:spcBef>
                <a:spcPct val="0"/>
              </a:spcBef>
            </a:pPr>
            <a:endParaRPr lang="en-US" sz="2500" dirty="0">
              <a:latin typeface="Inter"/>
            </a:endParaRPr>
          </a:p>
          <a:p>
            <a:pPr marL="342900" indent="-342900">
              <a:lnSpc>
                <a:spcPts val="3220"/>
              </a:lnSpc>
              <a:spcBef>
                <a:spcPct val="0"/>
              </a:spcBef>
              <a:buFont typeface="Arial" panose="020B0604020202020204" pitchFamily="34" charset="0"/>
              <a:buChar char="•"/>
            </a:pPr>
            <a:r>
              <a:rPr lang="en-US" sz="2500" dirty="0">
                <a:latin typeface="Inter"/>
              </a:rPr>
              <a:t>Explore partnerships or collaborations with complementary brands or retailers to expand our product range and offer more affordable options to customers.</a:t>
            </a:r>
          </a:p>
          <a:p>
            <a:pPr marL="342900" indent="-342900">
              <a:lnSpc>
                <a:spcPts val="3220"/>
              </a:lnSpc>
              <a:spcBef>
                <a:spcPct val="0"/>
              </a:spcBef>
              <a:buFont typeface="Arial" panose="020B0604020202020204" pitchFamily="34" charset="0"/>
              <a:buChar char="•"/>
            </a:pPr>
            <a:endParaRPr lang="en-US" sz="2500" dirty="0">
              <a:latin typeface="Inter"/>
            </a:endParaRPr>
          </a:p>
          <a:p>
            <a:pPr marL="342900" indent="-342900">
              <a:lnSpc>
                <a:spcPts val="3220"/>
              </a:lnSpc>
              <a:spcBef>
                <a:spcPct val="0"/>
              </a:spcBef>
              <a:buFont typeface="Arial" panose="020B0604020202020204" pitchFamily="34" charset="0"/>
              <a:buChar char="•"/>
            </a:pPr>
            <a:r>
              <a:rPr lang="en-US" sz="2500" dirty="0">
                <a:latin typeface="Inter"/>
              </a:rPr>
              <a:t>Conduct a comprehensive analysis of sales patterns throughout the year to understand the drivers behind peak sales in December. Leverage this information to develop targeted marketing campaigns and promotions during this period to maximize sales potential.</a:t>
            </a:r>
          </a:p>
          <a:p>
            <a:pPr>
              <a:lnSpc>
                <a:spcPts val="3220"/>
              </a:lnSpc>
              <a:spcBef>
                <a:spcPct val="0"/>
              </a:spcBef>
            </a:pPr>
            <a:endParaRPr lang="en-US" sz="2500" dirty="0">
              <a:latin typeface="Inter"/>
            </a:endParaRPr>
          </a:p>
          <a:p>
            <a:pPr marL="342900" indent="-342900">
              <a:lnSpc>
                <a:spcPts val="3220"/>
              </a:lnSpc>
              <a:spcBef>
                <a:spcPct val="0"/>
              </a:spcBef>
              <a:buFont typeface="Arial" panose="020B0604020202020204" pitchFamily="34" charset="0"/>
              <a:buChar char="•"/>
            </a:pPr>
            <a:r>
              <a:rPr lang="en-US" sz="2500" dirty="0">
                <a:latin typeface="Inter"/>
              </a:rPr>
              <a:t>Implement personalized marketing strategies, such as targeted email campaigns or personalized product recommendations, based on the preferences and purchasing history of each cluster.</a:t>
            </a:r>
          </a:p>
        </p:txBody>
      </p:sp>
      <p:pic>
        <p:nvPicPr>
          <p:cNvPr id="13" name="Picture 13"/>
          <p:cNvPicPr>
            <a:picLocks noChangeAspect="1"/>
          </p:cNvPicPr>
          <p:nvPr/>
        </p:nvPicPr>
        <p:blipFill>
          <a:blip r:embed="rId2">
            <a:alphaModFix amt="65000"/>
          </a:blip>
          <a:srcRect l="2353" r="2353"/>
          <a:stretch>
            <a:fillRect/>
          </a:stretch>
        </p:blipFill>
        <p:spPr>
          <a:xfrm rot="-1517669">
            <a:off x="-2743970" y="8381178"/>
            <a:ext cx="9191612" cy="198137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060483" y="1943100"/>
            <a:ext cx="7944008" cy="1530740"/>
          </a:xfrm>
          <a:prstGeom prst="rect">
            <a:avLst/>
          </a:prstGeom>
        </p:spPr>
        <p:txBody>
          <a:bodyPr lIns="0" tIns="0" rIns="0" bIns="0" rtlCol="0" anchor="t">
            <a:spAutoFit/>
          </a:bodyPr>
          <a:lstStyle/>
          <a:p>
            <a:pPr>
              <a:lnSpc>
                <a:spcPts val="13019"/>
              </a:lnSpc>
              <a:spcBef>
                <a:spcPct val="0"/>
              </a:spcBef>
            </a:pPr>
            <a:r>
              <a:rPr lang="en-US" sz="9300" dirty="0">
                <a:solidFill>
                  <a:srgbClr val="344D90"/>
                </a:solidFill>
                <a:latin typeface="Inter Bold"/>
              </a:rPr>
              <a:t>Thank You</a:t>
            </a:r>
          </a:p>
        </p:txBody>
      </p:sp>
      <p:pic>
        <p:nvPicPr>
          <p:cNvPr id="8" name="Picture 8"/>
          <p:cNvPicPr>
            <a:picLocks noChangeAspect="1"/>
          </p:cNvPicPr>
          <p:nvPr/>
        </p:nvPicPr>
        <p:blipFill>
          <a:blip r:embed="rId2">
            <a:alphaModFix amt="60000"/>
          </a:blip>
          <a:srcRect/>
          <a:stretch>
            <a:fillRect/>
          </a:stretch>
        </p:blipFill>
        <p:spPr>
          <a:xfrm rot="8515194">
            <a:off x="14511316" y="-2054612"/>
            <a:ext cx="6415799" cy="13194445"/>
          </a:xfrm>
          <a:prstGeom prst="rect">
            <a:avLst/>
          </a:prstGeom>
        </p:spPr>
      </p:pic>
      <p:sp>
        <p:nvSpPr>
          <p:cNvPr id="5" name="Rectangle 4">
            <a:extLst>
              <a:ext uri="{FF2B5EF4-FFF2-40B4-BE49-F238E27FC236}">
                <a16:creationId xmlns:a16="http://schemas.microsoft.com/office/drawing/2014/main" id="{D82E1131-27F4-D448-B429-F890047C4AD8}"/>
              </a:ext>
            </a:extLst>
          </p:cNvPr>
          <p:cNvSpPr/>
          <p:nvPr/>
        </p:nvSpPr>
        <p:spPr>
          <a:xfrm>
            <a:off x="1648654" y="1104900"/>
            <a:ext cx="5855266" cy="861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noFill/>
            </a:endParaRPr>
          </a:p>
        </p:txBody>
      </p:sp>
      <p:sp>
        <p:nvSpPr>
          <p:cNvPr id="7" name="TextBox 6">
            <a:extLst>
              <a:ext uri="{FF2B5EF4-FFF2-40B4-BE49-F238E27FC236}">
                <a16:creationId xmlns:a16="http://schemas.microsoft.com/office/drawing/2014/main" id="{E21A3A35-9CA3-CBD5-C228-C829871FEBF8}"/>
              </a:ext>
            </a:extLst>
          </p:cNvPr>
          <p:cNvSpPr txBox="1"/>
          <p:nvPr/>
        </p:nvSpPr>
        <p:spPr>
          <a:xfrm>
            <a:off x="2670957" y="7167719"/>
            <a:ext cx="3810659" cy="830997"/>
          </a:xfrm>
          <a:prstGeom prst="rect">
            <a:avLst/>
          </a:prstGeom>
          <a:noFill/>
        </p:spPr>
        <p:txBody>
          <a:bodyPr wrap="none" rtlCol="0">
            <a:spAutoFit/>
          </a:bodyPr>
          <a:lstStyle/>
          <a:p>
            <a:pPr algn="ctr"/>
            <a:r>
              <a:rPr lang="en-US" sz="4800" dirty="0"/>
              <a:t>Nancy Amandi</a:t>
            </a:r>
          </a:p>
        </p:txBody>
      </p:sp>
      <p:sp>
        <p:nvSpPr>
          <p:cNvPr id="10" name="TextBox 9">
            <a:extLst>
              <a:ext uri="{FF2B5EF4-FFF2-40B4-BE49-F238E27FC236}">
                <a16:creationId xmlns:a16="http://schemas.microsoft.com/office/drawing/2014/main" id="{C20819B6-10BF-3020-D7EB-99942F770A12}"/>
              </a:ext>
            </a:extLst>
          </p:cNvPr>
          <p:cNvSpPr txBox="1"/>
          <p:nvPr/>
        </p:nvSpPr>
        <p:spPr>
          <a:xfrm>
            <a:off x="9146487" y="4272775"/>
            <a:ext cx="3886000" cy="3477875"/>
          </a:xfrm>
          <a:prstGeom prst="rect">
            <a:avLst/>
          </a:prstGeom>
          <a:noFill/>
        </p:spPr>
        <p:txBody>
          <a:bodyPr wrap="none" rtlCol="0">
            <a:spAutoFit/>
          </a:bodyPr>
          <a:lstStyle/>
          <a:p>
            <a:r>
              <a:rPr lang="en-US" sz="4400" dirty="0"/>
              <a:t>Twitter: </a:t>
            </a:r>
          </a:p>
          <a:p>
            <a:r>
              <a:rPr lang="en-US" sz="4400" dirty="0">
                <a:hlinkClick r:id="rId3"/>
              </a:rPr>
              <a:t>@AmandiNancy</a:t>
            </a:r>
            <a:endParaRPr lang="en-US" sz="4400" dirty="0"/>
          </a:p>
          <a:p>
            <a:endParaRPr lang="en-US" sz="4400" dirty="0"/>
          </a:p>
          <a:p>
            <a:r>
              <a:rPr lang="en-US" sz="4400" dirty="0"/>
              <a:t>LinkedIn:</a:t>
            </a:r>
          </a:p>
          <a:p>
            <a:r>
              <a:rPr lang="en-US" sz="4400" dirty="0">
                <a:hlinkClick r:id="rId4"/>
              </a:rPr>
              <a:t>Nancy Amandi</a:t>
            </a:r>
            <a:endParaRPr lang="en-US" sz="4400" dirty="0"/>
          </a:p>
        </p:txBody>
      </p:sp>
      <p:pic>
        <p:nvPicPr>
          <p:cNvPr id="4" name="Picture 3">
            <a:extLst>
              <a:ext uri="{FF2B5EF4-FFF2-40B4-BE49-F238E27FC236}">
                <a16:creationId xmlns:a16="http://schemas.microsoft.com/office/drawing/2014/main" id="{B7256A50-E8C4-20DD-7BCE-60765CC524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73472" y="1462172"/>
            <a:ext cx="4805628" cy="5621205"/>
          </a:xfrm>
          <a:prstGeom prst="ellipse">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1676400" y="952500"/>
            <a:ext cx="8153400" cy="1530740"/>
          </a:xfrm>
          <a:prstGeom prst="rect">
            <a:avLst/>
          </a:prstGeom>
        </p:spPr>
        <p:txBody>
          <a:bodyPr wrap="square" lIns="0" tIns="0" rIns="0" bIns="0" rtlCol="0" anchor="t">
            <a:spAutoFit/>
          </a:bodyPr>
          <a:lstStyle/>
          <a:p>
            <a:pPr>
              <a:lnSpc>
                <a:spcPts val="13019"/>
              </a:lnSpc>
              <a:spcBef>
                <a:spcPct val="0"/>
              </a:spcBef>
            </a:pPr>
            <a:r>
              <a:rPr lang="en-US" sz="9300" dirty="0">
                <a:solidFill>
                  <a:srgbClr val="5CC5EF"/>
                </a:solidFill>
                <a:latin typeface="Inter Italics"/>
              </a:rPr>
              <a:t>Hello Julia,</a:t>
            </a:r>
          </a:p>
        </p:txBody>
      </p:sp>
      <p:sp>
        <p:nvSpPr>
          <p:cNvPr id="2" name="TextBox 1">
            <a:extLst>
              <a:ext uri="{FF2B5EF4-FFF2-40B4-BE49-F238E27FC236}">
                <a16:creationId xmlns:a16="http://schemas.microsoft.com/office/drawing/2014/main" id="{8A30FB60-CFE2-824C-C7CC-0206B6404DF5}"/>
              </a:ext>
            </a:extLst>
          </p:cNvPr>
          <p:cNvSpPr txBox="1"/>
          <p:nvPr/>
        </p:nvSpPr>
        <p:spPr>
          <a:xfrm>
            <a:off x="1676400" y="2942897"/>
            <a:ext cx="11811000" cy="4401205"/>
          </a:xfrm>
          <a:prstGeom prst="rect">
            <a:avLst/>
          </a:prstGeom>
          <a:noFill/>
        </p:spPr>
        <p:txBody>
          <a:bodyPr wrap="square" rtlCol="0">
            <a:spAutoFit/>
          </a:bodyPr>
          <a:lstStyle/>
          <a:p>
            <a:r>
              <a:rPr lang="en-US" sz="4000" dirty="0"/>
              <a:t>I’ll be leading you through this report that exposes some loopholes in our business and the possible reasons they are happening.</a:t>
            </a:r>
          </a:p>
          <a:p>
            <a:endParaRPr lang="en-US" sz="4000" dirty="0"/>
          </a:p>
          <a:p>
            <a:r>
              <a:rPr lang="en-US" sz="4000" dirty="0"/>
              <a:t>At the end of this report, you’ll also understand the different customer segments in our business and their purchasing behavior.  </a:t>
            </a:r>
          </a:p>
        </p:txBody>
      </p:sp>
    </p:spTree>
    <p:extLst>
      <p:ext uri="{BB962C8B-B14F-4D97-AF65-F5344CB8AC3E}">
        <p14:creationId xmlns:p14="http://schemas.microsoft.com/office/powerpoint/2010/main" val="570413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a:extLst>
              <a:ext uri="{FF2B5EF4-FFF2-40B4-BE49-F238E27FC236}">
                <a16:creationId xmlns:a16="http://schemas.microsoft.com/office/drawing/2014/main" id="{9F10601D-ECAE-34F1-DE7F-3E20FC84A2C2}"/>
              </a:ext>
            </a:extLst>
          </p:cNvPr>
          <p:cNvGraphicFramePr>
            <a:graphicFrameLocks noChangeAspect="1"/>
          </p:cNvGraphicFramePr>
          <p:nvPr>
            <p:custDataLst>
              <p:tags r:id="rId1"/>
            </p:custDataLst>
            <p:extLst>
              <p:ext uri="{D42A27DB-BD31-4B8C-83A1-F6EECF244321}">
                <p14:modId xmlns:p14="http://schemas.microsoft.com/office/powerpoint/2010/main" val="41661905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0" progId="TCLayout.ActiveDocument.1">
                  <p:embed/>
                </p:oleObj>
              </mc:Choice>
              <mc:Fallback>
                <p:oleObj name="think-cell Slide" r:id="rId3" imgW="421" imgH="420"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Box 4"/>
          <p:cNvSpPr txBox="1"/>
          <p:nvPr/>
        </p:nvSpPr>
        <p:spPr>
          <a:xfrm>
            <a:off x="1591536" y="9113639"/>
            <a:ext cx="3086100" cy="3230766"/>
          </a:xfrm>
          <a:prstGeom prst="rect">
            <a:avLst/>
          </a:prstGeom>
        </p:spPr>
        <p:txBody>
          <a:bodyPr lIns="50800" tIns="50800" rIns="50800" bIns="50800" rtlCol="0" anchor="ctr"/>
          <a:lstStyle/>
          <a:p>
            <a:pPr algn="ctr">
              <a:lnSpc>
                <a:spcPts val="2659"/>
              </a:lnSpc>
            </a:pPr>
            <a:endParaRPr/>
          </a:p>
        </p:txBody>
      </p:sp>
      <p:pic>
        <p:nvPicPr>
          <p:cNvPr id="5" name="Picture 5"/>
          <p:cNvPicPr>
            <a:picLocks noChangeAspect="1"/>
          </p:cNvPicPr>
          <p:nvPr/>
        </p:nvPicPr>
        <p:blipFill>
          <a:blip r:embed="rId5">
            <a:alphaModFix amt="60000"/>
          </a:blip>
          <a:srcRect/>
          <a:stretch>
            <a:fillRect/>
          </a:stretch>
        </p:blipFill>
        <p:spPr>
          <a:xfrm rot="939529">
            <a:off x="-3613326" y="-3515735"/>
            <a:ext cx="6415799" cy="13194445"/>
          </a:xfrm>
          <a:prstGeom prst="rect">
            <a:avLst/>
          </a:prstGeom>
        </p:spPr>
      </p:pic>
      <p:pic>
        <p:nvPicPr>
          <p:cNvPr id="6" name="Picture 6"/>
          <p:cNvPicPr>
            <a:picLocks noChangeAspect="1"/>
          </p:cNvPicPr>
          <p:nvPr/>
        </p:nvPicPr>
        <p:blipFill>
          <a:blip r:embed="rId5">
            <a:alphaModFix amt="40000"/>
          </a:blip>
          <a:srcRect/>
          <a:stretch>
            <a:fillRect/>
          </a:stretch>
        </p:blipFill>
        <p:spPr>
          <a:xfrm rot="8750265">
            <a:off x="15481446" y="4976903"/>
            <a:ext cx="3316192" cy="6819932"/>
          </a:xfrm>
          <a:prstGeom prst="rect">
            <a:avLst/>
          </a:prstGeom>
        </p:spPr>
      </p:pic>
      <p:sp>
        <p:nvSpPr>
          <p:cNvPr id="230" name="TextBox 229">
            <a:extLst>
              <a:ext uri="{FF2B5EF4-FFF2-40B4-BE49-F238E27FC236}">
                <a16:creationId xmlns:a16="http://schemas.microsoft.com/office/drawing/2014/main" id="{6B0B73E2-5B8E-9BCF-5EAE-74EB3561CE94}"/>
              </a:ext>
            </a:extLst>
          </p:cNvPr>
          <p:cNvSpPr txBox="1"/>
          <p:nvPr/>
        </p:nvSpPr>
        <p:spPr>
          <a:xfrm>
            <a:off x="2038340" y="948874"/>
            <a:ext cx="11306365" cy="1015663"/>
          </a:xfrm>
          <a:prstGeom prst="rect">
            <a:avLst/>
          </a:prstGeom>
          <a:noFill/>
        </p:spPr>
        <p:txBody>
          <a:bodyPr wrap="none" rtlCol="0">
            <a:spAutoFit/>
          </a:bodyPr>
          <a:lstStyle/>
          <a:p>
            <a:r>
              <a:rPr lang="en-US" sz="6000" b="1" dirty="0"/>
              <a:t>Revenue and customer size are fair</a:t>
            </a:r>
            <a:endParaRPr lang="en-NG" sz="6000" b="1" dirty="0"/>
          </a:p>
        </p:txBody>
      </p:sp>
      <p:sp>
        <p:nvSpPr>
          <p:cNvPr id="34" name="TextBox 33">
            <a:extLst>
              <a:ext uri="{FF2B5EF4-FFF2-40B4-BE49-F238E27FC236}">
                <a16:creationId xmlns:a16="http://schemas.microsoft.com/office/drawing/2014/main" id="{FC41EE2B-7686-1D70-CE38-C912108D57E1}"/>
              </a:ext>
            </a:extLst>
          </p:cNvPr>
          <p:cNvSpPr txBox="1"/>
          <p:nvPr/>
        </p:nvSpPr>
        <p:spPr>
          <a:xfrm>
            <a:off x="2038340" y="2175986"/>
            <a:ext cx="11600807" cy="1015663"/>
          </a:xfrm>
          <a:prstGeom prst="rect">
            <a:avLst/>
          </a:prstGeom>
          <a:noFill/>
        </p:spPr>
        <p:txBody>
          <a:bodyPr wrap="square" rtlCol="0">
            <a:spAutoFit/>
          </a:bodyPr>
          <a:lstStyle/>
          <a:p>
            <a:r>
              <a:rPr lang="en-US" sz="2000" dirty="0"/>
              <a:t>Approximately 73,000 unique customers have brought in 1.92 million dollars into the business.</a:t>
            </a:r>
          </a:p>
          <a:p>
            <a:endParaRPr lang="en-US" sz="2000" dirty="0"/>
          </a:p>
          <a:p>
            <a:r>
              <a:rPr lang="en-US" sz="2000" b="1" dirty="0"/>
              <a:t>Could this be a good, bad or fair figure? Let’s find out. </a:t>
            </a:r>
            <a:endParaRPr lang="en-NG" sz="2000" b="1" dirty="0"/>
          </a:p>
        </p:txBody>
      </p:sp>
      <p:pic>
        <p:nvPicPr>
          <p:cNvPr id="12" name="Picture 11">
            <a:extLst>
              <a:ext uri="{FF2B5EF4-FFF2-40B4-BE49-F238E27FC236}">
                <a16:creationId xmlns:a16="http://schemas.microsoft.com/office/drawing/2014/main" id="{2C05D27A-8B53-99B0-5A7F-E37F01FC9ECD}"/>
              </a:ext>
            </a:extLst>
          </p:cNvPr>
          <p:cNvPicPr>
            <a:picLocks noChangeAspect="1"/>
          </p:cNvPicPr>
          <p:nvPr/>
        </p:nvPicPr>
        <p:blipFill>
          <a:blip r:embed="rId6"/>
          <a:stretch>
            <a:fillRect/>
          </a:stretch>
        </p:blipFill>
        <p:spPr>
          <a:xfrm>
            <a:off x="3114871" y="4947570"/>
            <a:ext cx="12058258" cy="3743802"/>
          </a:xfrm>
          <a:prstGeom prst="rect">
            <a:avLst/>
          </a:prstGeom>
        </p:spPr>
      </p:pic>
    </p:spTree>
    <p:extLst>
      <p:ext uri="{BB962C8B-B14F-4D97-AF65-F5344CB8AC3E}">
        <p14:creationId xmlns:p14="http://schemas.microsoft.com/office/powerpoint/2010/main" val="2927349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a:extLst>
              <a:ext uri="{FF2B5EF4-FFF2-40B4-BE49-F238E27FC236}">
                <a16:creationId xmlns:a16="http://schemas.microsoft.com/office/drawing/2014/main" id="{9F10601D-ECAE-34F1-DE7F-3E20FC84A2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0" progId="TCLayout.ActiveDocument.1">
                  <p:embed/>
                </p:oleObj>
              </mc:Choice>
              <mc:Fallback>
                <p:oleObj name="think-cell Slide" r:id="rId3" imgW="421" imgH="420" progId="TCLayout.ActiveDocument.1">
                  <p:embed/>
                  <p:pic>
                    <p:nvPicPr>
                      <p:cNvPr id="18" name="Object 17" hidden="1">
                        <a:extLst>
                          <a:ext uri="{FF2B5EF4-FFF2-40B4-BE49-F238E27FC236}">
                            <a16:creationId xmlns:a16="http://schemas.microsoft.com/office/drawing/2014/main" id="{9F10601D-ECAE-34F1-DE7F-3E20FC84A2C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Box 4"/>
          <p:cNvSpPr txBox="1"/>
          <p:nvPr/>
        </p:nvSpPr>
        <p:spPr>
          <a:xfrm>
            <a:off x="1591536" y="9113639"/>
            <a:ext cx="3086100" cy="3230766"/>
          </a:xfrm>
          <a:prstGeom prst="rect">
            <a:avLst/>
          </a:prstGeom>
        </p:spPr>
        <p:txBody>
          <a:bodyPr lIns="50800" tIns="50800" rIns="50800" bIns="50800" rtlCol="0" anchor="ctr"/>
          <a:lstStyle/>
          <a:p>
            <a:pPr algn="ctr">
              <a:lnSpc>
                <a:spcPts val="2659"/>
              </a:lnSpc>
            </a:pPr>
            <a:endParaRPr/>
          </a:p>
        </p:txBody>
      </p:sp>
      <p:pic>
        <p:nvPicPr>
          <p:cNvPr id="5" name="Picture 5"/>
          <p:cNvPicPr>
            <a:picLocks noChangeAspect="1"/>
          </p:cNvPicPr>
          <p:nvPr/>
        </p:nvPicPr>
        <p:blipFill>
          <a:blip r:embed="rId5">
            <a:alphaModFix amt="60000"/>
          </a:blip>
          <a:srcRect/>
          <a:stretch>
            <a:fillRect/>
          </a:stretch>
        </p:blipFill>
        <p:spPr>
          <a:xfrm rot="939529">
            <a:off x="-2765339" y="-5586446"/>
            <a:ext cx="6415799" cy="13194445"/>
          </a:xfrm>
          <a:prstGeom prst="rect">
            <a:avLst/>
          </a:prstGeom>
        </p:spPr>
      </p:pic>
      <p:pic>
        <p:nvPicPr>
          <p:cNvPr id="6" name="Picture 6"/>
          <p:cNvPicPr>
            <a:picLocks noChangeAspect="1"/>
          </p:cNvPicPr>
          <p:nvPr/>
        </p:nvPicPr>
        <p:blipFill>
          <a:blip r:embed="rId5">
            <a:alphaModFix amt="40000"/>
          </a:blip>
          <a:srcRect/>
          <a:stretch>
            <a:fillRect/>
          </a:stretch>
        </p:blipFill>
        <p:spPr>
          <a:xfrm rot="8711911">
            <a:off x="15259976" y="5053486"/>
            <a:ext cx="3316192" cy="6819932"/>
          </a:xfrm>
          <a:prstGeom prst="rect">
            <a:avLst/>
          </a:prstGeom>
        </p:spPr>
      </p:pic>
      <p:sp>
        <p:nvSpPr>
          <p:cNvPr id="2" name="TextBox 1">
            <a:extLst>
              <a:ext uri="{FF2B5EF4-FFF2-40B4-BE49-F238E27FC236}">
                <a16:creationId xmlns:a16="http://schemas.microsoft.com/office/drawing/2014/main" id="{3BDC2D47-5D4E-B809-48BA-4AB6A5B24A42}"/>
              </a:ext>
            </a:extLst>
          </p:cNvPr>
          <p:cNvSpPr txBox="1"/>
          <p:nvPr/>
        </p:nvSpPr>
        <p:spPr>
          <a:xfrm>
            <a:off x="2005683" y="948875"/>
            <a:ext cx="14939474" cy="1015663"/>
          </a:xfrm>
          <a:prstGeom prst="rect">
            <a:avLst/>
          </a:prstGeom>
          <a:noFill/>
        </p:spPr>
        <p:txBody>
          <a:bodyPr wrap="none" rtlCol="0">
            <a:spAutoFit/>
          </a:bodyPr>
          <a:lstStyle/>
          <a:p>
            <a:r>
              <a:rPr lang="en-US" sz="6000" b="1" dirty="0"/>
              <a:t>The revenue from customers might just be fair</a:t>
            </a:r>
            <a:endParaRPr lang="en-NG" sz="6000" b="1" dirty="0"/>
          </a:p>
        </p:txBody>
      </p:sp>
      <p:sp>
        <p:nvSpPr>
          <p:cNvPr id="3" name="TextBox 2">
            <a:extLst>
              <a:ext uri="{FF2B5EF4-FFF2-40B4-BE49-F238E27FC236}">
                <a16:creationId xmlns:a16="http://schemas.microsoft.com/office/drawing/2014/main" id="{8AD79684-362C-BC6F-5E74-3D8B8E535E20}"/>
              </a:ext>
            </a:extLst>
          </p:cNvPr>
          <p:cNvSpPr txBox="1"/>
          <p:nvPr/>
        </p:nvSpPr>
        <p:spPr>
          <a:xfrm>
            <a:off x="2005683" y="2251647"/>
            <a:ext cx="11414850" cy="1323439"/>
          </a:xfrm>
          <a:prstGeom prst="rect">
            <a:avLst/>
          </a:prstGeom>
          <a:noFill/>
        </p:spPr>
        <p:txBody>
          <a:bodyPr wrap="square" rtlCol="0">
            <a:spAutoFit/>
          </a:bodyPr>
          <a:lstStyle/>
          <a:p>
            <a:r>
              <a:rPr lang="en-US" sz="2000" dirty="0"/>
              <a:t>Each customer have brought an average of 26 dollars into the business. The evaluation of this metric could be relative to the growth of revenue per customer by year. </a:t>
            </a:r>
          </a:p>
          <a:p>
            <a:endParaRPr lang="en-US" sz="2000" b="1" dirty="0"/>
          </a:p>
          <a:p>
            <a:r>
              <a:rPr lang="en-US" sz="2000" b="1" dirty="0"/>
              <a:t>Let’s find out if the revenue per customer grows by year.</a:t>
            </a:r>
            <a:endParaRPr lang="en-NG" sz="2000" b="1" dirty="0"/>
          </a:p>
        </p:txBody>
      </p:sp>
      <p:pic>
        <p:nvPicPr>
          <p:cNvPr id="11" name="Picture 10">
            <a:extLst>
              <a:ext uri="{FF2B5EF4-FFF2-40B4-BE49-F238E27FC236}">
                <a16:creationId xmlns:a16="http://schemas.microsoft.com/office/drawing/2014/main" id="{6153128C-14FE-DA9C-621F-3C912E38F5CF}"/>
              </a:ext>
            </a:extLst>
          </p:cNvPr>
          <p:cNvPicPr>
            <a:picLocks noChangeAspect="1"/>
          </p:cNvPicPr>
          <p:nvPr/>
        </p:nvPicPr>
        <p:blipFill>
          <a:blip r:embed="rId6"/>
          <a:stretch>
            <a:fillRect/>
          </a:stretch>
        </p:blipFill>
        <p:spPr>
          <a:xfrm>
            <a:off x="3950906" y="4164529"/>
            <a:ext cx="8494675" cy="5708205"/>
          </a:xfrm>
          <a:prstGeom prst="rect">
            <a:avLst/>
          </a:prstGeom>
        </p:spPr>
      </p:pic>
    </p:spTree>
    <p:extLst>
      <p:ext uri="{BB962C8B-B14F-4D97-AF65-F5344CB8AC3E}">
        <p14:creationId xmlns:p14="http://schemas.microsoft.com/office/powerpoint/2010/main" val="236090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a:extLst>
              <a:ext uri="{FF2B5EF4-FFF2-40B4-BE49-F238E27FC236}">
                <a16:creationId xmlns:a16="http://schemas.microsoft.com/office/drawing/2014/main" id="{9F10601D-ECAE-34F1-DE7F-3E20FC84A2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0" progId="TCLayout.ActiveDocument.1">
                  <p:embed/>
                </p:oleObj>
              </mc:Choice>
              <mc:Fallback>
                <p:oleObj name="think-cell Slide" r:id="rId3" imgW="421" imgH="420" progId="TCLayout.ActiveDocument.1">
                  <p:embed/>
                  <p:pic>
                    <p:nvPicPr>
                      <p:cNvPr id="18" name="Object 17" hidden="1">
                        <a:extLst>
                          <a:ext uri="{FF2B5EF4-FFF2-40B4-BE49-F238E27FC236}">
                            <a16:creationId xmlns:a16="http://schemas.microsoft.com/office/drawing/2014/main" id="{9F10601D-ECAE-34F1-DE7F-3E20FC84A2C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Box 4"/>
          <p:cNvSpPr txBox="1"/>
          <p:nvPr/>
        </p:nvSpPr>
        <p:spPr>
          <a:xfrm>
            <a:off x="1591536" y="9113639"/>
            <a:ext cx="3086100" cy="3230766"/>
          </a:xfrm>
          <a:prstGeom prst="rect">
            <a:avLst/>
          </a:prstGeom>
        </p:spPr>
        <p:txBody>
          <a:bodyPr lIns="50800" tIns="50800" rIns="50800" bIns="50800" rtlCol="0" anchor="ctr"/>
          <a:lstStyle/>
          <a:p>
            <a:pPr algn="ctr">
              <a:lnSpc>
                <a:spcPts val="2659"/>
              </a:lnSpc>
            </a:pPr>
            <a:endParaRPr/>
          </a:p>
        </p:txBody>
      </p:sp>
      <p:pic>
        <p:nvPicPr>
          <p:cNvPr id="5" name="Picture 5"/>
          <p:cNvPicPr>
            <a:picLocks noChangeAspect="1"/>
          </p:cNvPicPr>
          <p:nvPr/>
        </p:nvPicPr>
        <p:blipFill>
          <a:blip r:embed="rId5">
            <a:alphaModFix amt="60000"/>
          </a:blip>
          <a:srcRect/>
          <a:stretch>
            <a:fillRect/>
          </a:stretch>
        </p:blipFill>
        <p:spPr>
          <a:xfrm rot="939529">
            <a:off x="-2672675" y="-4856103"/>
            <a:ext cx="6415799" cy="13194445"/>
          </a:xfrm>
          <a:prstGeom prst="rect">
            <a:avLst/>
          </a:prstGeom>
        </p:spPr>
      </p:pic>
      <p:pic>
        <p:nvPicPr>
          <p:cNvPr id="6" name="Picture 6"/>
          <p:cNvPicPr>
            <a:picLocks noChangeAspect="1"/>
          </p:cNvPicPr>
          <p:nvPr/>
        </p:nvPicPr>
        <p:blipFill>
          <a:blip r:embed="rId5">
            <a:alphaModFix amt="40000"/>
          </a:blip>
          <a:srcRect/>
          <a:stretch>
            <a:fillRect/>
          </a:stretch>
        </p:blipFill>
        <p:spPr>
          <a:xfrm rot="8834981">
            <a:off x="15662040" y="5630798"/>
            <a:ext cx="3316192" cy="6819932"/>
          </a:xfrm>
          <a:prstGeom prst="rect">
            <a:avLst/>
          </a:prstGeom>
        </p:spPr>
      </p:pic>
      <p:sp>
        <p:nvSpPr>
          <p:cNvPr id="2" name="TextBox 1">
            <a:extLst>
              <a:ext uri="{FF2B5EF4-FFF2-40B4-BE49-F238E27FC236}">
                <a16:creationId xmlns:a16="http://schemas.microsoft.com/office/drawing/2014/main" id="{666D1BCB-B93C-094F-5E19-241A4E8788E1}"/>
              </a:ext>
            </a:extLst>
          </p:cNvPr>
          <p:cNvSpPr txBox="1"/>
          <p:nvPr/>
        </p:nvSpPr>
        <p:spPr>
          <a:xfrm>
            <a:off x="2005682" y="827346"/>
            <a:ext cx="13780892" cy="1015663"/>
          </a:xfrm>
          <a:prstGeom prst="rect">
            <a:avLst/>
          </a:prstGeom>
          <a:noFill/>
        </p:spPr>
        <p:txBody>
          <a:bodyPr wrap="square" rtlCol="0">
            <a:spAutoFit/>
          </a:bodyPr>
          <a:lstStyle/>
          <a:p>
            <a:r>
              <a:rPr lang="en-US" sz="6000" b="1" dirty="0"/>
              <a:t>Customer revenue growth is negative</a:t>
            </a:r>
            <a:endParaRPr lang="en-NG" sz="6000" b="1" dirty="0"/>
          </a:p>
        </p:txBody>
      </p:sp>
      <p:sp>
        <p:nvSpPr>
          <p:cNvPr id="3" name="TextBox 2">
            <a:extLst>
              <a:ext uri="{FF2B5EF4-FFF2-40B4-BE49-F238E27FC236}">
                <a16:creationId xmlns:a16="http://schemas.microsoft.com/office/drawing/2014/main" id="{8FF9DF75-460A-4F34-FADB-6E06581DB3C3}"/>
              </a:ext>
            </a:extLst>
          </p:cNvPr>
          <p:cNvSpPr txBox="1"/>
          <p:nvPr/>
        </p:nvSpPr>
        <p:spPr>
          <a:xfrm>
            <a:off x="2005682" y="2036460"/>
            <a:ext cx="13161237" cy="1015663"/>
          </a:xfrm>
          <a:prstGeom prst="rect">
            <a:avLst/>
          </a:prstGeom>
          <a:noFill/>
        </p:spPr>
        <p:txBody>
          <a:bodyPr wrap="square" rtlCol="0">
            <a:spAutoFit/>
          </a:bodyPr>
          <a:lstStyle/>
          <a:p>
            <a:r>
              <a:rPr lang="en-US" sz="2000" dirty="0"/>
              <a:t>Unfortunately, revenue per customer grew less from 2018 to 2019. </a:t>
            </a:r>
          </a:p>
          <a:p>
            <a:endParaRPr lang="en-US" sz="2000" dirty="0"/>
          </a:p>
          <a:p>
            <a:r>
              <a:rPr lang="en-US" sz="2000" b="1" dirty="0"/>
              <a:t>Does this also affect the total revenue growth?</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7" name="Add-in 6" title="Microsoft Power BI">
                <a:extLst>
                  <a:ext uri="{FF2B5EF4-FFF2-40B4-BE49-F238E27FC236}">
                    <a16:creationId xmlns:a16="http://schemas.microsoft.com/office/drawing/2014/main" id="{571B6A84-CA34-9267-0EA1-1D1B2DF26E07}"/>
                  </a:ext>
                </a:extLst>
              </p:cNvPr>
              <p:cNvGraphicFramePr>
                <a:graphicFrameLocks noGrp="1"/>
              </p:cNvGraphicFramePr>
              <p:nvPr>
                <p:extLst>
                  <p:ext uri="{D42A27DB-BD31-4B8C-83A1-F6EECF244321}">
                    <p14:modId xmlns:p14="http://schemas.microsoft.com/office/powerpoint/2010/main" val="1044569887"/>
                  </p:ext>
                </p:extLst>
              </p:nvPr>
            </p:nvGraphicFramePr>
            <p:xfrm>
              <a:off x="2895600" y="3321486"/>
              <a:ext cx="11010900" cy="6138168"/>
            </p:xfrm>
            <a:graphic>
              <a:graphicData uri="http://schemas.microsoft.com/office/webextensions/webextension/2010/11">
                <we:webextensionref xmlns:we="http://schemas.microsoft.com/office/webextensions/webextension/2010/11" xmlns:r="http://schemas.openxmlformats.org/officeDocument/2006/relationships" r:id="rId6"/>
              </a:graphicData>
            </a:graphic>
          </p:graphicFrame>
        </mc:Choice>
        <mc:Fallback>
          <p:pic>
            <p:nvPicPr>
              <p:cNvPr id="7" name="Add-in 6" title="Microsoft Power BI">
                <a:extLst>
                  <a:ext uri="{FF2B5EF4-FFF2-40B4-BE49-F238E27FC236}">
                    <a16:creationId xmlns:a16="http://schemas.microsoft.com/office/drawing/2014/main" id="{571B6A84-CA34-9267-0EA1-1D1B2DF26E07}"/>
                  </a:ext>
                </a:extLst>
              </p:cNvPr>
              <p:cNvPicPr>
                <a:picLocks noGrp="1" noRot="1" noChangeAspect="1" noMove="1" noResize="1" noEditPoints="1" noAdjustHandles="1" noChangeArrowheads="1" noChangeShapeType="1"/>
              </p:cNvPicPr>
              <p:nvPr/>
            </p:nvPicPr>
            <p:blipFill>
              <a:blip r:embed="rId7"/>
              <a:stretch>
                <a:fillRect/>
              </a:stretch>
            </p:blipFill>
            <p:spPr>
              <a:xfrm>
                <a:off x="2895600" y="3321486"/>
                <a:ext cx="11010900" cy="6138168"/>
              </a:xfrm>
              <a:prstGeom prst="rect">
                <a:avLst/>
              </a:prstGeom>
            </p:spPr>
          </p:pic>
        </mc:Fallback>
      </mc:AlternateContent>
    </p:spTree>
    <p:extLst>
      <p:ext uri="{BB962C8B-B14F-4D97-AF65-F5344CB8AC3E}">
        <p14:creationId xmlns:p14="http://schemas.microsoft.com/office/powerpoint/2010/main" val="3589365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a:extLst>
              <a:ext uri="{FF2B5EF4-FFF2-40B4-BE49-F238E27FC236}">
                <a16:creationId xmlns:a16="http://schemas.microsoft.com/office/drawing/2014/main" id="{9F10601D-ECAE-34F1-DE7F-3E20FC84A2C2}"/>
              </a:ext>
            </a:extLst>
          </p:cNvPr>
          <p:cNvGraphicFramePr>
            <a:graphicFrameLocks noChangeAspect="1"/>
          </p:cNvGraphicFramePr>
          <p:nvPr>
            <p:custDataLst>
              <p:tags r:id="rId1"/>
            </p:custDataLst>
            <p:extLst>
              <p:ext uri="{D42A27DB-BD31-4B8C-83A1-F6EECF244321}">
                <p14:modId xmlns:p14="http://schemas.microsoft.com/office/powerpoint/2010/main" val="511208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0" progId="TCLayout.ActiveDocument.1">
                  <p:embed/>
                </p:oleObj>
              </mc:Choice>
              <mc:Fallback>
                <p:oleObj name="think-cell Slide" r:id="rId3" imgW="421" imgH="420" progId="TCLayout.ActiveDocument.1">
                  <p:embed/>
                  <p:pic>
                    <p:nvPicPr>
                      <p:cNvPr id="18" name="Object 17" hidden="1">
                        <a:extLst>
                          <a:ext uri="{FF2B5EF4-FFF2-40B4-BE49-F238E27FC236}">
                            <a16:creationId xmlns:a16="http://schemas.microsoft.com/office/drawing/2014/main" id="{9F10601D-ECAE-34F1-DE7F-3E20FC84A2C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Box 4"/>
          <p:cNvSpPr txBox="1"/>
          <p:nvPr/>
        </p:nvSpPr>
        <p:spPr>
          <a:xfrm>
            <a:off x="1591536" y="9113639"/>
            <a:ext cx="3086100" cy="3230766"/>
          </a:xfrm>
          <a:prstGeom prst="rect">
            <a:avLst/>
          </a:prstGeom>
        </p:spPr>
        <p:txBody>
          <a:bodyPr lIns="50800" tIns="50800" rIns="50800" bIns="50800" rtlCol="0" anchor="ctr"/>
          <a:lstStyle/>
          <a:p>
            <a:pPr algn="ctr">
              <a:lnSpc>
                <a:spcPts val="2659"/>
              </a:lnSpc>
            </a:pPr>
            <a:endParaRPr/>
          </a:p>
        </p:txBody>
      </p:sp>
      <p:pic>
        <p:nvPicPr>
          <p:cNvPr id="5" name="Picture 5"/>
          <p:cNvPicPr>
            <a:picLocks noChangeAspect="1"/>
          </p:cNvPicPr>
          <p:nvPr/>
        </p:nvPicPr>
        <p:blipFill>
          <a:blip r:embed="rId5">
            <a:alphaModFix amt="60000"/>
          </a:blip>
          <a:srcRect/>
          <a:stretch>
            <a:fillRect/>
          </a:stretch>
        </p:blipFill>
        <p:spPr>
          <a:xfrm rot="939529">
            <a:off x="-2866306" y="-5263627"/>
            <a:ext cx="6415799" cy="13194445"/>
          </a:xfrm>
          <a:prstGeom prst="rect">
            <a:avLst/>
          </a:prstGeom>
        </p:spPr>
      </p:pic>
      <p:pic>
        <p:nvPicPr>
          <p:cNvPr id="6" name="Picture 6"/>
          <p:cNvPicPr>
            <a:picLocks noChangeAspect="1"/>
          </p:cNvPicPr>
          <p:nvPr/>
        </p:nvPicPr>
        <p:blipFill>
          <a:blip r:embed="rId5">
            <a:alphaModFix amt="40000"/>
          </a:blip>
          <a:srcRect/>
          <a:stretch>
            <a:fillRect/>
          </a:stretch>
        </p:blipFill>
        <p:spPr>
          <a:xfrm rot="9049906">
            <a:off x="15164676" y="4896871"/>
            <a:ext cx="3316192" cy="6819932"/>
          </a:xfrm>
          <a:prstGeom prst="rect">
            <a:avLst/>
          </a:prstGeom>
        </p:spPr>
      </p:pic>
      <p:sp>
        <p:nvSpPr>
          <p:cNvPr id="2" name="TextBox 1">
            <a:extLst>
              <a:ext uri="{FF2B5EF4-FFF2-40B4-BE49-F238E27FC236}">
                <a16:creationId xmlns:a16="http://schemas.microsoft.com/office/drawing/2014/main" id="{E30C5AFB-6F8D-E9DE-D740-70A6FBA55478}"/>
              </a:ext>
            </a:extLst>
          </p:cNvPr>
          <p:cNvSpPr txBox="1"/>
          <p:nvPr/>
        </p:nvSpPr>
        <p:spPr>
          <a:xfrm>
            <a:off x="2005683" y="948875"/>
            <a:ext cx="10627205" cy="1015663"/>
          </a:xfrm>
          <a:prstGeom prst="rect">
            <a:avLst/>
          </a:prstGeom>
          <a:noFill/>
        </p:spPr>
        <p:txBody>
          <a:bodyPr wrap="none" rtlCol="0">
            <a:spAutoFit/>
          </a:bodyPr>
          <a:lstStyle/>
          <a:p>
            <a:r>
              <a:rPr lang="en-US" sz="6000" b="1" dirty="0"/>
              <a:t>Revenue growth is disappointing</a:t>
            </a:r>
            <a:endParaRPr lang="en-NG" sz="6000" b="1" dirty="0"/>
          </a:p>
        </p:txBody>
      </p:sp>
      <p:sp>
        <p:nvSpPr>
          <p:cNvPr id="3" name="TextBox 2">
            <a:extLst>
              <a:ext uri="{FF2B5EF4-FFF2-40B4-BE49-F238E27FC236}">
                <a16:creationId xmlns:a16="http://schemas.microsoft.com/office/drawing/2014/main" id="{331088F7-6A2A-250E-52B0-0898CE2A5118}"/>
              </a:ext>
            </a:extLst>
          </p:cNvPr>
          <p:cNvSpPr txBox="1"/>
          <p:nvPr/>
        </p:nvSpPr>
        <p:spPr>
          <a:xfrm>
            <a:off x="2066270" y="2049341"/>
            <a:ext cx="14155460" cy="1015663"/>
          </a:xfrm>
          <a:prstGeom prst="rect">
            <a:avLst/>
          </a:prstGeom>
          <a:noFill/>
        </p:spPr>
        <p:txBody>
          <a:bodyPr wrap="square" rtlCol="0">
            <a:spAutoFit/>
          </a:bodyPr>
          <a:lstStyle/>
          <a:p>
            <a:r>
              <a:rPr lang="en-US" sz="2000" dirty="0"/>
              <a:t>Average customer revenue grew less by year. Hence, the total revenue also went negative.</a:t>
            </a:r>
          </a:p>
          <a:p>
            <a:endParaRPr lang="en-US" sz="2000" dirty="0"/>
          </a:p>
          <a:p>
            <a:r>
              <a:rPr lang="en-US" sz="2000" b="1" dirty="0"/>
              <a:t>Could it also be that customers are also leaving the business?  </a:t>
            </a:r>
            <a:endParaRPr lang="en-NG" sz="2000" b="1"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7" name="Add-in 6" title="Microsoft Power BI">
                <a:extLst>
                  <a:ext uri="{FF2B5EF4-FFF2-40B4-BE49-F238E27FC236}">
                    <a16:creationId xmlns:a16="http://schemas.microsoft.com/office/drawing/2014/main" id="{2EA8407D-7E41-94BB-ABED-AD1B6E8DFC02}"/>
                  </a:ext>
                </a:extLst>
              </p:cNvPr>
              <p:cNvGraphicFramePr>
                <a:graphicFrameLocks noGrp="1"/>
              </p:cNvGraphicFramePr>
              <p:nvPr>
                <p:extLst>
                  <p:ext uri="{D42A27DB-BD31-4B8C-83A1-F6EECF244321}">
                    <p14:modId xmlns:p14="http://schemas.microsoft.com/office/powerpoint/2010/main" val="3552408930"/>
                  </p:ext>
                </p:extLst>
              </p:nvPr>
            </p:nvGraphicFramePr>
            <p:xfrm>
              <a:off x="3200400" y="3375337"/>
              <a:ext cx="10787385" cy="6263963"/>
            </p:xfrm>
            <a:graphic>
              <a:graphicData uri="http://schemas.microsoft.com/office/webextensions/webextension/2010/11">
                <we:webextensionref xmlns:we="http://schemas.microsoft.com/office/webextensions/webextension/2010/11" xmlns:r="http://schemas.openxmlformats.org/officeDocument/2006/relationships" r:id="rId6"/>
              </a:graphicData>
            </a:graphic>
          </p:graphicFrame>
        </mc:Choice>
        <mc:Fallback>
          <p:pic>
            <p:nvPicPr>
              <p:cNvPr id="7" name="Add-in 6" title="Microsoft Power BI">
                <a:extLst>
                  <a:ext uri="{FF2B5EF4-FFF2-40B4-BE49-F238E27FC236}">
                    <a16:creationId xmlns:a16="http://schemas.microsoft.com/office/drawing/2014/main" id="{2EA8407D-7E41-94BB-ABED-AD1B6E8DFC02}"/>
                  </a:ext>
                </a:extLst>
              </p:cNvPr>
              <p:cNvPicPr>
                <a:picLocks noGrp="1" noRot="1" noChangeAspect="1" noMove="1" noResize="1" noEditPoints="1" noAdjustHandles="1" noChangeArrowheads="1" noChangeShapeType="1"/>
              </p:cNvPicPr>
              <p:nvPr/>
            </p:nvPicPr>
            <p:blipFill>
              <a:blip r:embed="rId7"/>
              <a:stretch>
                <a:fillRect/>
              </a:stretch>
            </p:blipFill>
            <p:spPr>
              <a:xfrm>
                <a:off x="3200400" y="3375337"/>
                <a:ext cx="10787385" cy="6263963"/>
              </a:xfrm>
              <a:prstGeom prst="rect">
                <a:avLst/>
              </a:prstGeom>
            </p:spPr>
          </p:pic>
        </mc:Fallback>
      </mc:AlternateContent>
    </p:spTree>
    <p:extLst>
      <p:ext uri="{BB962C8B-B14F-4D97-AF65-F5344CB8AC3E}">
        <p14:creationId xmlns:p14="http://schemas.microsoft.com/office/powerpoint/2010/main" val="3267810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a:extLst>
              <a:ext uri="{FF2B5EF4-FFF2-40B4-BE49-F238E27FC236}">
                <a16:creationId xmlns:a16="http://schemas.microsoft.com/office/drawing/2014/main" id="{9F10601D-ECAE-34F1-DE7F-3E20FC84A2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0" progId="TCLayout.ActiveDocument.1">
                  <p:embed/>
                </p:oleObj>
              </mc:Choice>
              <mc:Fallback>
                <p:oleObj name="think-cell Slide" r:id="rId3" imgW="421" imgH="420" progId="TCLayout.ActiveDocument.1">
                  <p:embed/>
                  <p:pic>
                    <p:nvPicPr>
                      <p:cNvPr id="18" name="Object 17" hidden="1">
                        <a:extLst>
                          <a:ext uri="{FF2B5EF4-FFF2-40B4-BE49-F238E27FC236}">
                            <a16:creationId xmlns:a16="http://schemas.microsoft.com/office/drawing/2014/main" id="{9F10601D-ECAE-34F1-DE7F-3E20FC84A2C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Box 4"/>
          <p:cNvSpPr txBox="1"/>
          <p:nvPr/>
        </p:nvSpPr>
        <p:spPr>
          <a:xfrm>
            <a:off x="1591536" y="9113639"/>
            <a:ext cx="3086100" cy="3230766"/>
          </a:xfrm>
          <a:prstGeom prst="rect">
            <a:avLst/>
          </a:prstGeom>
        </p:spPr>
        <p:txBody>
          <a:bodyPr lIns="50800" tIns="50800" rIns="50800" bIns="50800" rtlCol="0" anchor="ctr"/>
          <a:lstStyle/>
          <a:p>
            <a:pPr algn="ctr">
              <a:lnSpc>
                <a:spcPts val="2659"/>
              </a:lnSpc>
            </a:pPr>
            <a:endParaRPr/>
          </a:p>
        </p:txBody>
      </p:sp>
      <p:pic>
        <p:nvPicPr>
          <p:cNvPr id="5" name="Picture 5"/>
          <p:cNvPicPr>
            <a:picLocks noChangeAspect="1"/>
          </p:cNvPicPr>
          <p:nvPr/>
        </p:nvPicPr>
        <p:blipFill>
          <a:blip r:embed="rId5">
            <a:alphaModFix amt="60000"/>
          </a:blip>
          <a:srcRect/>
          <a:stretch>
            <a:fillRect/>
          </a:stretch>
        </p:blipFill>
        <p:spPr>
          <a:xfrm rot="939529">
            <a:off x="-2866306" y="-5263627"/>
            <a:ext cx="6415799" cy="13194445"/>
          </a:xfrm>
          <a:prstGeom prst="rect">
            <a:avLst/>
          </a:prstGeom>
        </p:spPr>
      </p:pic>
      <p:pic>
        <p:nvPicPr>
          <p:cNvPr id="6" name="Picture 6"/>
          <p:cNvPicPr>
            <a:picLocks noChangeAspect="1"/>
          </p:cNvPicPr>
          <p:nvPr/>
        </p:nvPicPr>
        <p:blipFill>
          <a:blip r:embed="rId5">
            <a:alphaModFix amt="40000"/>
          </a:blip>
          <a:srcRect/>
          <a:stretch>
            <a:fillRect/>
          </a:stretch>
        </p:blipFill>
        <p:spPr>
          <a:xfrm rot="9049906">
            <a:off x="15164676" y="4896871"/>
            <a:ext cx="3316192" cy="6819932"/>
          </a:xfrm>
          <a:prstGeom prst="rect">
            <a:avLst/>
          </a:prstGeom>
        </p:spPr>
      </p:pic>
      <p:sp>
        <p:nvSpPr>
          <p:cNvPr id="2" name="TextBox 1">
            <a:extLst>
              <a:ext uri="{FF2B5EF4-FFF2-40B4-BE49-F238E27FC236}">
                <a16:creationId xmlns:a16="http://schemas.microsoft.com/office/drawing/2014/main" id="{E30C5AFB-6F8D-E9DE-D740-70A6FBA55478}"/>
              </a:ext>
            </a:extLst>
          </p:cNvPr>
          <p:cNvSpPr txBox="1"/>
          <p:nvPr/>
        </p:nvSpPr>
        <p:spPr>
          <a:xfrm>
            <a:off x="2005683" y="948875"/>
            <a:ext cx="9632252" cy="1015663"/>
          </a:xfrm>
          <a:prstGeom prst="rect">
            <a:avLst/>
          </a:prstGeom>
          <a:noFill/>
        </p:spPr>
        <p:txBody>
          <a:bodyPr wrap="none" rtlCol="0">
            <a:spAutoFit/>
          </a:bodyPr>
          <a:lstStyle/>
          <a:p>
            <a:r>
              <a:rPr lang="en-US" sz="6000" b="1" dirty="0"/>
              <a:t>Customers are abandoning us</a:t>
            </a:r>
            <a:endParaRPr lang="en-NG" sz="6000" b="1" dirty="0"/>
          </a:p>
        </p:txBody>
      </p:sp>
      <p:sp>
        <p:nvSpPr>
          <p:cNvPr id="3" name="TextBox 2">
            <a:extLst>
              <a:ext uri="{FF2B5EF4-FFF2-40B4-BE49-F238E27FC236}">
                <a16:creationId xmlns:a16="http://schemas.microsoft.com/office/drawing/2014/main" id="{331088F7-6A2A-250E-52B0-0898CE2A5118}"/>
              </a:ext>
            </a:extLst>
          </p:cNvPr>
          <p:cNvSpPr txBox="1"/>
          <p:nvPr/>
        </p:nvSpPr>
        <p:spPr>
          <a:xfrm>
            <a:off x="2066270" y="2049341"/>
            <a:ext cx="14155460" cy="1015663"/>
          </a:xfrm>
          <a:prstGeom prst="rect">
            <a:avLst/>
          </a:prstGeom>
          <a:noFill/>
        </p:spPr>
        <p:txBody>
          <a:bodyPr wrap="square" rtlCol="0">
            <a:spAutoFit/>
          </a:bodyPr>
          <a:lstStyle/>
          <a:p>
            <a:r>
              <a:rPr lang="en-US" sz="2000" dirty="0"/>
              <a:t>Approximately 400 customers are no longer with us for over a year.</a:t>
            </a:r>
          </a:p>
          <a:p>
            <a:endParaRPr lang="en-US" sz="2000" dirty="0"/>
          </a:p>
          <a:p>
            <a:r>
              <a:rPr lang="en-US" sz="2000" b="1" dirty="0"/>
              <a:t>The problem is, who are these leaving customers and why are they leaving?</a:t>
            </a:r>
            <a:endParaRPr lang="en-NG" sz="2000" b="1"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7" name="Add-in 6" title="Microsoft Power BI">
                <a:extLst>
                  <a:ext uri="{FF2B5EF4-FFF2-40B4-BE49-F238E27FC236}">
                    <a16:creationId xmlns:a16="http://schemas.microsoft.com/office/drawing/2014/main" id="{C4F8C6FB-9475-9A10-2C46-F11C5EBF5BCD}"/>
                  </a:ext>
                </a:extLst>
              </p:cNvPr>
              <p:cNvGraphicFramePr>
                <a:graphicFrameLocks noGrp="1"/>
              </p:cNvGraphicFramePr>
              <p:nvPr>
                <p:extLst>
                  <p:ext uri="{D42A27DB-BD31-4B8C-83A1-F6EECF244321}">
                    <p14:modId xmlns:p14="http://schemas.microsoft.com/office/powerpoint/2010/main" val="1237283318"/>
                  </p:ext>
                </p:extLst>
              </p:nvPr>
            </p:nvGraphicFramePr>
            <p:xfrm>
              <a:off x="2667000" y="3314700"/>
              <a:ext cx="11239500" cy="6339143"/>
            </p:xfrm>
            <a:graphic>
              <a:graphicData uri="http://schemas.microsoft.com/office/webextensions/webextension/2010/11">
                <we:webextensionref xmlns:we="http://schemas.microsoft.com/office/webextensions/webextension/2010/11" xmlns:r="http://schemas.openxmlformats.org/officeDocument/2006/relationships" r:id="rId6"/>
              </a:graphicData>
            </a:graphic>
          </p:graphicFrame>
        </mc:Choice>
        <mc:Fallback>
          <p:pic>
            <p:nvPicPr>
              <p:cNvPr id="7" name="Add-in 6" title="Microsoft Power BI">
                <a:extLst>
                  <a:ext uri="{FF2B5EF4-FFF2-40B4-BE49-F238E27FC236}">
                    <a16:creationId xmlns:a16="http://schemas.microsoft.com/office/drawing/2014/main" id="{C4F8C6FB-9475-9A10-2C46-F11C5EBF5BCD}"/>
                  </a:ext>
                </a:extLst>
              </p:cNvPr>
              <p:cNvPicPr>
                <a:picLocks noGrp="1" noRot="1" noChangeAspect="1" noMove="1" noResize="1" noEditPoints="1" noAdjustHandles="1" noChangeArrowheads="1" noChangeShapeType="1"/>
              </p:cNvPicPr>
              <p:nvPr/>
            </p:nvPicPr>
            <p:blipFill>
              <a:blip r:embed="rId7"/>
              <a:stretch>
                <a:fillRect/>
              </a:stretch>
            </p:blipFill>
            <p:spPr>
              <a:xfrm>
                <a:off x="2667000" y="3314700"/>
                <a:ext cx="11239500" cy="6339143"/>
              </a:xfrm>
              <a:prstGeom prst="rect">
                <a:avLst/>
              </a:prstGeom>
            </p:spPr>
          </p:pic>
        </mc:Fallback>
      </mc:AlternateContent>
    </p:spTree>
    <p:extLst>
      <p:ext uri="{BB962C8B-B14F-4D97-AF65-F5344CB8AC3E}">
        <p14:creationId xmlns:p14="http://schemas.microsoft.com/office/powerpoint/2010/main" val="4172294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a:extLst>
              <a:ext uri="{FF2B5EF4-FFF2-40B4-BE49-F238E27FC236}">
                <a16:creationId xmlns:a16="http://schemas.microsoft.com/office/drawing/2014/main" id="{9F10601D-ECAE-34F1-DE7F-3E20FC84A2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0" progId="TCLayout.ActiveDocument.1">
                  <p:embed/>
                </p:oleObj>
              </mc:Choice>
              <mc:Fallback>
                <p:oleObj name="think-cell Slide" r:id="rId3" imgW="421" imgH="420" progId="TCLayout.ActiveDocument.1">
                  <p:embed/>
                  <p:pic>
                    <p:nvPicPr>
                      <p:cNvPr id="18" name="Object 17" hidden="1">
                        <a:extLst>
                          <a:ext uri="{FF2B5EF4-FFF2-40B4-BE49-F238E27FC236}">
                            <a16:creationId xmlns:a16="http://schemas.microsoft.com/office/drawing/2014/main" id="{9F10601D-ECAE-34F1-DE7F-3E20FC84A2C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Box 4"/>
          <p:cNvSpPr txBox="1"/>
          <p:nvPr/>
        </p:nvSpPr>
        <p:spPr>
          <a:xfrm>
            <a:off x="1591536" y="9113639"/>
            <a:ext cx="3086100" cy="3230766"/>
          </a:xfrm>
          <a:prstGeom prst="rect">
            <a:avLst/>
          </a:prstGeom>
        </p:spPr>
        <p:txBody>
          <a:bodyPr lIns="50800" tIns="50800" rIns="50800" bIns="50800" rtlCol="0" anchor="ctr"/>
          <a:lstStyle/>
          <a:p>
            <a:pPr algn="ctr">
              <a:lnSpc>
                <a:spcPts val="2659"/>
              </a:lnSpc>
            </a:pPr>
            <a:endParaRPr/>
          </a:p>
        </p:txBody>
      </p:sp>
      <p:pic>
        <p:nvPicPr>
          <p:cNvPr id="5" name="Picture 5"/>
          <p:cNvPicPr>
            <a:picLocks noChangeAspect="1"/>
          </p:cNvPicPr>
          <p:nvPr/>
        </p:nvPicPr>
        <p:blipFill>
          <a:blip r:embed="rId5">
            <a:alphaModFix amt="60000"/>
          </a:blip>
          <a:srcRect/>
          <a:stretch>
            <a:fillRect/>
          </a:stretch>
        </p:blipFill>
        <p:spPr>
          <a:xfrm rot="939529">
            <a:off x="-2866306" y="-5263627"/>
            <a:ext cx="6415799" cy="13194445"/>
          </a:xfrm>
          <a:prstGeom prst="rect">
            <a:avLst/>
          </a:prstGeom>
        </p:spPr>
      </p:pic>
      <p:pic>
        <p:nvPicPr>
          <p:cNvPr id="6" name="Picture 6"/>
          <p:cNvPicPr>
            <a:picLocks noChangeAspect="1"/>
          </p:cNvPicPr>
          <p:nvPr/>
        </p:nvPicPr>
        <p:blipFill>
          <a:blip r:embed="rId5">
            <a:alphaModFix amt="40000"/>
          </a:blip>
          <a:srcRect/>
          <a:stretch>
            <a:fillRect/>
          </a:stretch>
        </p:blipFill>
        <p:spPr>
          <a:xfrm rot="9049906">
            <a:off x="15164676" y="4896871"/>
            <a:ext cx="3316192" cy="6819932"/>
          </a:xfrm>
          <a:prstGeom prst="rect">
            <a:avLst/>
          </a:prstGeom>
        </p:spPr>
      </p:pic>
      <p:sp>
        <p:nvSpPr>
          <p:cNvPr id="2" name="TextBox 1">
            <a:extLst>
              <a:ext uri="{FF2B5EF4-FFF2-40B4-BE49-F238E27FC236}">
                <a16:creationId xmlns:a16="http://schemas.microsoft.com/office/drawing/2014/main" id="{E30C5AFB-6F8D-E9DE-D740-70A6FBA55478}"/>
              </a:ext>
            </a:extLst>
          </p:cNvPr>
          <p:cNvSpPr txBox="1"/>
          <p:nvPr/>
        </p:nvSpPr>
        <p:spPr>
          <a:xfrm>
            <a:off x="2044499" y="640772"/>
            <a:ext cx="13518060" cy="1015663"/>
          </a:xfrm>
          <a:prstGeom prst="rect">
            <a:avLst/>
          </a:prstGeom>
          <a:noFill/>
        </p:spPr>
        <p:txBody>
          <a:bodyPr wrap="none" rtlCol="0">
            <a:spAutoFit/>
          </a:bodyPr>
          <a:lstStyle/>
          <a:p>
            <a:r>
              <a:rPr lang="en-US" sz="6000" b="1" dirty="0"/>
              <a:t>Portable Pleasure Hunters are leaving fast</a:t>
            </a:r>
            <a:endParaRPr lang="en-NG" sz="6000" b="1" dirty="0"/>
          </a:p>
        </p:txBody>
      </p:sp>
      <p:sp>
        <p:nvSpPr>
          <p:cNvPr id="3" name="TextBox 2">
            <a:extLst>
              <a:ext uri="{FF2B5EF4-FFF2-40B4-BE49-F238E27FC236}">
                <a16:creationId xmlns:a16="http://schemas.microsoft.com/office/drawing/2014/main" id="{331088F7-6A2A-250E-52B0-0898CE2A5118}"/>
              </a:ext>
            </a:extLst>
          </p:cNvPr>
          <p:cNvSpPr txBox="1"/>
          <p:nvPr/>
        </p:nvSpPr>
        <p:spPr>
          <a:xfrm>
            <a:off x="2066270" y="1656435"/>
            <a:ext cx="14155460" cy="1323439"/>
          </a:xfrm>
          <a:prstGeom prst="rect">
            <a:avLst/>
          </a:prstGeom>
          <a:noFill/>
        </p:spPr>
        <p:txBody>
          <a:bodyPr wrap="square" rtlCol="0">
            <a:spAutoFit/>
          </a:bodyPr>
          <a:lstStyle/>
          <a:p>
            <a:r>
              <a:rPr lang="en-US" sz="2000" dirty="0"/>
              <a:t>About 2.2% of customers in the Portable Pleasure Hunters have stopped hunting for our products within a year. While 1.7% of the Big Bite Buyers and Size Savvy Shoppers are no longer shopping with us. </a:t>
            </a:r>
          </a:p>
          <a:p>
            <a:endParaRPr lang="en-US" sz="2000" dirty="0"/>
          </a:p>
          <a:p>
            <a:r>
              <a:rPr lang="en-US" sz="2000" b="1" dirty="0"/>
              <a:t>Now we know the most leaving customer category, let’s get into the description of these customer segments. </a:t>
            </a:r>
            <a:endParaRPr lang="en-NG" sz="2000" b="1"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7" name="Add-in 6" title="Microsoft Power BI">
                <a:extLst>
                  <a:ext uri="{FF2B5EF4-FFF2-40B4-BE49-F238E27FC236}">
                    <a16:creationId xmlns:a16="http://schemas.microsoft.com/office/drawing/2014/main" id="{72A56B2B-5AA0-8B72-B1B9-CDBBE66E49CD}"/>
                  </a:ext>
                </a:extLst>
              </p:cNvPr>
              <p:cNvGraphicFramePr>
                <a:graphicFrameLocks noGrp="1"/>
              </p:cNvGraphicFramePr>
              <p:nvPr>
                <p:extLst>
                  <p:ext uri="{D42A27DB-BD31-4B8C-83A1-F6EECF244321}">
                    <p14:modId xmlns:p14="http://schemas.microsoft.com/office/powerpoint/2010/main" val="2120393745"/>
                  </p:ext>
                </p:extLst>
              </p:nvPr>
            </p:nvGraphicFramePr>
            <p:xfrm>
              <a:off x="2819400" y="2979874"/>
              <a:ext cx="11658600" cy="6964226"/>
            </p:xfrm>
            <a:graphic>
              <a:graphicData uri="http://schemas.microsoft.com/office/webextensions/webextension/2010/11">
                <we:webextensionref xmlns:we="http://schemas.microsoft.com/office/webextensions/webextension/2010/11" xmlns:r="http://schemas.openxmlformats.org/officeDocument/2006/relationships" r:id="rId6"/>
              </a:graphicData>
            </a:graphic>
          </p:graphicFrame>
        </mc:Choice>
        <mc:Fallback>
          <p:pic>
            <p:nvPicPr>
              <p:cNvPr id="7" name="Add-in 6" title="Microsoft Power BI">
                <a:extLst>
                  <a:ext uri="{FF2B5EF4-FFF2-40B4-BE49-F238E27FC236}">
                    <a16:creationId xmlns:a16="http://schemas.microsoft.com/office/drawing/2014/main" id="{72A56B2B-5AA0-8B72-B1B9-CDBBE66E49CD}"/>
                  </a:ext>
                </a:extLst>
              </p:cNvPr>
              <p:cNvPicPr>
                <a:picLocks noGrp="1" noRot="1" noChangeAspect="1" noMove="1" noResize="1" noEditPoints="1" noAdjustHandles="1" noChangeArrowheads="1" noChangeShapeType="1"/>
              </p:cNvPicPr>
              <p:nvPr/>
            </p:nvPicPr>
            <p:blipFill>
              <a:blip r:embed="rId7"/>
              <a:stretch>
                <a:fillRect/>
              </a:stretch>
            </p:blipFill>
            <p:spPr>
              <a:xfrm>
                <a:off x="2819400" y="2979874"/>
                <a:ext cx="11658600" cy="6964226"/>
              </a:xfrm>
              <a:prstGeom prst="rect">
                <a:avLst/>
              </a:prstGeom>
            </p:spPr>
          </p:pic>
        </mc:Fallback>
      </mc:AlternateContent>
    </p:spTree>
    <p:extLst>
      <p:ext uri="{BB962C8B-B14F-4D97-AF65-F5344CB8AC3E}">
        <p14:creationId xmlns:p14="http://schemas.microsoft.com/office/powerpoint/2010/main" val="3153688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2F0ED19-9C5E-7E1F-4B92-BC93402F868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1" imgH="420" progId="TCLayout.ActiveDocument.1">
                  <p:embed/>
                </p:oleObj>
              </mc:Choice>
              <mc:Fallback>
                <p:oleObj name="think-cell Slide" r:id="rId4" imgW="421" imgH="420" progId="TCLayout.ActiveDocument.1">
                  <p:embed/>
                  <p:pic>
                    <p:nvPicPr>
                      <p:cNvPr id="4" name="Object 3" hidden="1">
                        <a:extLst>
                          <a:ext uri="{FF2B5EF4-FFF2-40B4-BE49-F238E27FC236}">
                            <a16:creationId xmlns:a16="http://schemas.microsoft.com/office/drawing/2014/main" id="{E2F0ED19-9C5E-7E1F-4B92-BC93402F868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3" name="Picture 2" descr="A picture containing text, human face, graphic design, poster&#10;&#10;Description automatically generated">
            <a:extLst>
              <a:ext uri="{FF2B5EF4-FFF2-40B4-BE49-F238E27FC236}">
                <a16:creationId xmlns:a16="http://schemas.microsoft.com/office/drawing/2014/main" id="{867BC7EB-1E27-8CD0-3070-7DEA188CFC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48300" y="523875"/>
            <a:ext cx="7391400" cy="9239250"/>
          </a:xfrm>
          <a:prstGeom prst="rect">
            <a:avLst/>
          </a:prstGeom>
        </p:spPr>
      </p:pic>
      <p:pic>
        <p:nvPicPr>
          <p:cNvPr id="5" name="Picture 6">
            <a:extLst>
              <a:ext uri="{FF2B5EF4-FFF2-40B4-BE49-F238E27FC236}">
                <a16:creationId xmlns:a16="http://schemas.microsoft.com/office/drawing/2014/main" id="{92E181D1-1400-212D-A401-AD4E0DD479F3}"/>
              </a:ext>
            </a:extLst>
          </p:cNvPr>
          <p:cNvPicPr>
            <a:picLocks noChangeAspect="1"/>
          </p:cNvPicPr>
          <p:nvPr/>
        </p:nvPicPr>
        <p:blipFill>
          <a:blip r:embed="rId7">
            <a:alphaModFix amt="40000"/>
          </a:blip>
          <a:srcRect/>
          <a:stretch>
            <a:fillRect/>
          </a:stretch>
        </p:blipFill>
        <p:spPr>
          <a:xfrm rot="9049906">
            <a:off x="14786675" y="4147606"/>
            <a:ext cx="3316192" cy="6819932"/>
          </a:xfrm>
          <a:prstGeom prst="rect">
            <a:avLst/>
          </a:prstGeom>
        </p:spPr>
      </p:pic>
      <p:pic>
        <p:nvPicPr>
          <p:cNvPr id="6" name="Picture 5">
            <a:extLst>
              <a:ext uri="{FF2B5EF4-FFF2-40B4-BE49-F238E27FC236}">
                <a16:creationId xmlns:a16="http://schemas.microsoft.com/office/drawing/2014/main" id="{68FAFAC1-993D-855D-C144-B8D36B1692CC}"/>
              </a:ext>
            </a:extLst>
          </p:cNvPr>
          <p:cNvPicPr>
            <a:picLocks noChangeAspect="1"/>
          </p:cNvPicPr>
          <p:nvPr/>
        </p:nvPicPr>
        <p:blipFill>
          <a:blip r:embed="rId7">
            <a:alphaModFix amt="60000"/>
          </a:blip>
          <a:srcRect/>
          <a:stretch>
            <a:fillRect/>
          </a:stretch>
        </p:blipFill>
        <p:spPr>
          <a:xfrm rot="939529">
            <a:off x="-2629087" y="-4052310"/>
            <a:ext cx="6415799" cy="13194445"/>
          </a:xfrm>
          <a:prstGeom prst="rect">
            <a:avLst/>
          </a:prstGeom>
        </p:spPr>
      </p:pic>
    </p:spTree>
    <p:extLst>
      <p:ext uri="{BB962C8B-B14F-4D97-AF65-F5344CB8AC3E}">
        <p14:creationId xmlns:p14="http://schemas.microsoft.com/office/powerpoint/2010/main" val="22143193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THINKCELLPRESENTATIONDONOTDELETE" val="&lt;?xml version=&quot;1.0&quot; encoding=&quot;UTF-16&quot; standalone=&quot;yes&quot;?&gt;&lt;root reqver=&quot;27037&quot;&gt;&lt;version val=&quot;32888&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d/%m/%Y&lt;/m_strFormatTime&gt;&lt;m_yearfmt&gt;&lt;begin val=&quot;0&quot;/&gt;&lt;end val=&quot;0&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2&quot;/&gt;&lt;m_eweekdayFirstOfWorkweek val=&quot;2&quot;/&gt;&lt;m_eweekdayFirstOfWeekend val=&quot;7&quot;/&gt;&lt;/CPresentation&gt;&lt;/root&gt;"/>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5.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6.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7.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8.png"/></Relationships>
</file>

<file path=ppt/webextensions/_rels/webextension5.xml.rels><?xml version="1.0" encoding="UTF-8" standalone="yes"?>
<Relationships xmlns="http://schemas.openxmlformats.org/package/2006/relationships"><Relationship Id="rId1" Type="http://schemas.openxmlformats.org/officeDocument/2006/relationships/image" Target="../media/image12.png"/></Relationships>
</file>

<file path=ppt/webextensions/_rels/webextension6.xml.rels><?xml version="1.0" encoding="UTF-8" standalone="yes"?>
<Relationships xmlns="http://schemas.openxmlformats.org/package/2006/relationships"><Relationship Id="rId1" Type="http://schemas.openxmlformats.org/officeDocument/2006/relationships/image" Target="../media/image13.png"/></Relationships>
</file>

<file path=ppt/webextensions/webextension1.xml><?xml version="1.0" encoding="utf-8"?>
<we:webextension xmlns:we="http://schemas.microsoft.com/office/webextensions/webextension/2010/11" id="{E3E9D731-C30F-409C-AE13-78B5C57FE93B}">
  <we:reference id="wa200003233" version="2.0.0.3" store="en-US" storeType="OMEX"/>
  <we:alternateReferences>
    <we:reference id="WA200003233" version="2.0.0.3" store="WA200003233" storeType="OMEX"/>
  </we:alternateReferences>
  <we:properties>
    <we:property name="pptInsertionSessionID" value="&quot;B43F96D3-911B-4EEB-8E65-D33A0BEA5418&quot;"/>
    <we:property name="reportUrl" value="&quot;/groups/me/reports/c06bfb9e-e8f9-4ce8-b5a1-b0bdce64fa58/ReportSection2003205a4d52b97ed3c6?bookmarkGuid=a8692c67-e4fb-475c-beed-ee25b8c4cbde&amp;bookmarkUsage=1&amp;ctid=a868a0fb-afcc-4d20-86da-377fb364fab5&amp;fromEntryPoint=export&quot;"/>
    <we:property name="reportName" value="&quot;Average Revenue Per Customer by Year&quot;"/>
    <we:property name="reportState" value="&quot;CONNECTED&quot;"/>
    <we:property name="embedUrl" value="&quot;/reportEmbed?reportId=c06bfb9e-e8f9-4ce8-b5a1-b0bdce64fa58&amp;config=eyJjbHVzdGVyVXJsIjoiaHR0cHM6Ly9XQUJJLVNPVVRILUFGUklDQS1OT1JUSC1BLVBSSU1BUlktcmVkaXJlY3QuYW5hbHlzaXMud2luZG93cy5uZXQiLCJlbWJlZEZlYXR1cmVzIjp7Im1vZGVybkVtYmVkIjp0cnVlLCJ1c2FnZU1ldHJpY3NWTmV4dCI6dHJ1ZX19&amp;disableSensitivityBanner=true&quot;"/>
    <we:property name="pageName" value="&quot;ReportSection2003205a4d52b97ed3c6&quot;"/>
    <we:property name="pageDisplayName" value="&quot;Page 2&quot;"/>
    <we:property name="datasetId" value="&quot;6ab721f2-8b10-4c5a-ac31-932a7f38394c&quot;"/>
    <we:property name="backgroundColor" value="&quot;#FFFFFF&quot;"/>
    <we:property name="bookmark" value="&quot;H4sIAAAAAAAAA91UyW7bMBD9FYNnodDi/ZYoAXpIC8MpDBSFEYypsc2EJoUh5UY1/O8dUnbjIily6C26SHyzvZl51EFUytUa2q+wQzEV19Y+7YCeeplIhPkbG+eyysaTIQDgYJTnWSGDl629ssaJ6UF4oA36hXIN6JCQwR/LRIDWM9iE0xq0w0TUSM4a0OoXds5s8tTgMRH4XGtLEFLee/AY0u7Znc9MJftUcEWQXu3xHqXv0DnWlvzpnKdpkacD6FeDfDUZYVXIIce4zhppvu8fikZipTUelGECAVut+jia9NNxIeWwGOQZhwV8rbQ/u7S3zzVx3zyNtg7ju6r2YCRWIjZH6LpeDuKzQgKS2/YO96gDcvu2/bVpRpZn6NsFkOpmZRuS+Nqxw+e4jibjledsQjbO2x3SgwPNazny3E/7/5OQ2Z6LMFyFTQS3C07ihsHeCxDMp07EdwSKwNb+LAnZsRLT9Ji8P5QvCK6h/+nkgvYVK4eF15szLdNgj/FeeYp4g96SEafMRp9U+SKDbx1rzUoot0A+yH71yAIKO+coSxXSdRvXfqPorMws+ddKP+zKj8vz/eRcjxeXruTQjaVuRh9/DstjfC51IrjsJhK1jXc1SJyBwTiPuqunMPrxjQBTBU3GbwrvO8V/mE6SC9BNIBx/piKWidV+A+FyClLMBQAA&quot;"/>
    <we:property name="initialStateBookmark" value="&quot;H4sIAAAAAAAAA91UTW8aMRD9KyufVxWwkDTcCEGqlJAgUiFVFYpmdwdwYuzV2EuzRfz3ju2lQUoqDr2Fy+I3X29mnr0XpbSVguYetiiG4tqYly3QS9IVqdAt9vBwOx3Nb5/uR9MJw6Zy0mgrhnvhgNboFtLWoHwGBn8uUwFKzWDtTytQFlNRIVmjQcnfGJ3Z5KjGQyrwtVKGwKd8dODQp92xO5+5dvdLxhWhcHKHj1i4iM6xMuTac6/TyXqdAfTLQS+/usQyKy44xkZroHne3xcNxMZGO5CaCXgsz/t4edXvfM2K4iIb9Loc5vGVVO7o0kxeK+K+eRpN5ec1KnegCyxFaI7Qxl724ptEAio2zR3uUHlk8rH9vWlGhmfomgWQjLMyNRX43jHic1wFk3bScTZR1NaZLdKTBcVrOfDc24X/Tchsj0UYLv0mvNsJJ3HDYPIGeHPbifiBQAHYmF9jQnYsxbBzSM8PZYpga/qfTk5oj1g5LLxkzrR0jQnjybiN+IDekhEr9Vq1qnyTwffIWrESxhsg52WfP7OA/M45ylCJdN2Etd9IOiqzm/5rpZ925Yfl8X5yrueTSzfm0LWhOKPPP4flIfxOdSK47DoQNbWzFRQ4A41hHlWsJzH48Y0AXXpNhv/kv3eSX5goyQWo2hMOj6kIRVilMld4JsA/sSLQCuz+AP8ydoDtBQAA&quot;"/>
    <we:property name="isFiltersActionButtonVisible" value="true"/>
    <we:property name="reportEmbeddedTime" value="&quot;2023-06-16T15:19:45.760Z&quot;"/>
    <we:property name="creatorTenantId" value="&quot;a868a0fb-afcc-4d20-86da-377fb364fab5&quot;"/>
    <we:property name="creatorUserId" value="&quot;10032002037B966F&quot;"/>
    <we:property name="creatorSessionId" value="&quot;2da808c2-9cc1-4e5f-b927-fbafaac7097c&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E1BCC367-8B1A-4ED0-9C42-C178CCF04EE2}">
  <we:reference id="wa200003233" version="2.0.0.3" store="en-US" storeType="OMEX"/>
  <we:alternateReferences>
    <we:reference id="WA200003233" version="2.0.0.3" store="WA200003233" storeType="OMEX"/>
  </we:alternateReferences>
  <we:properties>
    <we:property name="pptInsertionSessionID" value="&quot;B43F96D3-911B-4EEB-8E65-D33A0BEA5418&quot;"/>
    <we:property name="reportUrl" value="&quot;/groups/me/reports/1846774b-8fd8-4cb1-b4bb-24356fa146ef/ReportSection2003205a4d52b97ed3c6?bookmarkGuid=04678bea-68ad-490e-a7a2-a170d5a74476&amp;bookmarkUsage=1&amp;ctid=a868a0fb-afcc-4d20-86da-377fb364fab5&amp;fromEntryPoint=export&quot;"/>
    <we:property name="reportName" value="&quot;Revenue by Year&quot;"/>
    <we:property name="reportState" value="&quot;CONNECTED&quot;"/>
    <we:property name="embedUrl" value="&quot;/reportEmbed?reportId=1846774b-8fd8-4cb1-b4bb-24356fa146ef&amp;config=eyJjbHVzdGVyVXJsIjoiaHR0cHM6Ly9XQUJJLVNPVVRILUFGUklDQS1OT1JUSC1BLVBSSU1BUlktcmVkaXJlY3QuYW5hbHlzaXMud2luZG93cy5uZXQiLCJlbWJlZEZlYXR1cmVzIjp7Im1vZGVybkVtYmVkIjp0cnVlLCJ1c2FnZU1ldHJpY3NWTmV4dCI6dHJ1ZX19&amp;disableSensitivityBanner=true&quot;"/>
    <we:property name="pageName" value="&quot;ReportSection2003205a4d52b97ed3c6&quot;"/>
    <we:property name="pageDisplayName" value="&quot;Page 2&quot;"/>
    <we:property name="datasetId" value="&quot;8b13d331-8846-4df3-b4eb-82b76f239ce7&quot;"/>
    <we:property name="backgroundColor" value="&quot;#FFFFFF&quot;"/>
    <we:property name="bookmark" value="&quot;H4sIAAAAAAAAA91UTW/bMAz9K4XOxuB8OumtTTvsUAxBOwQYhqBgZMZRq0gGJWf1gvz3UZKzZkiH7lxfbD1S5OPTk/eiVK7W0H6FLYpLcW3t8xbo+aInMmH+xiZYFLiaFqN8lUs5nPYmo5Bla6+sceJyLzxQhX6hXAM6FGTwxzIToPUcqrBag3aYiRrJWQNa/cKUzCFPDR4ygS+1tgSh5IMHj6HsjtN5zVR6nwbcEaRXO3xA6RN6j7Ul3637eT7o5yMYlqM+k8VyIMe8x6VopPl+fmgaic2s8aAMEwhYMZxMxmO5krJfFOVYTvPpNOBrpX2XsmpvX2riuVmNtg7yXZU7MBJLEYcjdGmWvfiikIDkpr3DHeqA3L4dPw/NybKGvl0AqaSVbUjieWLC73EdQ8Yrz9WEbJy3W6RHB5qP5cC6d+f/pyCzPTZhuAwnEdJOOIkbBi9egRDuJhHfESgCG/tzRsiJpbjMD9n7olxVFWGVKJxNM7O62b6B//eUJyN5608CnxvTuSk/p71kxClT6c6tr/b4lqbR7JDZBsiH67B6YmMFL/AuSyXSdRvtcKPo6Nhe9q+j/rBWOCyP95ZrPZ1cxhlvrSwljT6+DstDfE59IrhtFYnaxrsaJM7BYNSjTv0Uxjy+KWDK4Mn4TeF9p/jPkyy5AN0EwvEnK2Kb2O03zJnbbuQFAAA=&quot;"/>
    <we:property name="initialStateBookmark" value="&quot;H4sIAAAAAAAAA91UXW/iMBD8K5WfoypAC4U3SqlO6heiJ6TTCVWLswS3xo42Dtcc4r93bYcrEj21z81L4tn17ux4nK3IVFloqO9hjWIgLq19WQO9nLREIkyDPTzc3A2nN0/3w7sxw7ZwyppSDLbCAeXoZqqsQPsKDP6eJwK0nkDuV0vQJSaiQCqtAa3+YkzmkKMKd4nA10JbAl/y0YFDX3bD6bzm3q3TDncE6dQGH1G6iE6xsOSadTtNO+30HM6y8/ai38OsI7u8p4zRQPPzfN80EBtZ40AZJuCx3tnFRbcrF1K2e72sK/tpv+/xpdKuSVnU49eCeG5Woy68XsNsA0ZiJsJwhGWcZSt+KCQguapvcYPaI+OP48ehCVnW0NUzIBW1shVJPE6M+BSXIWScclxNyKp0do30VILmY9mx7s2B/yvIbPdNGM78Sfi0A07iisGTd8CHm0nELwQKwMr+GRFyYiYG6S75XJRhnhPmkcLRNCOrq/UH+JenPBjJWXcQuK5M46b0mPackVKZXDdufbfHzziNZoeMVkDOX4fFMxvLe4F3WcqQLutghytFe8e2kv8d9be1wm6+v7dc6/ngMo54a24pavT9dZjvwnPoE8Ft80DUVq4sQOIEDAY9ithPYcjjmwIm854M3+Tft4r/PNGSM9CVJ+z/pCL0YJOqhcYv5jfk3gCHg5rIBAYAAA==&quot;"/>
    <we:property name="isFiltersActionButtonVisible" value="true"/>
    <we:property name="reportEmbeddedTime" value="&quot;2023-06-16T14:54:49.769Z&quot;"/>
    <we:property name="creatorTenantId" value="&quot;a868a0fb-afcc-4d20-86da-377fb364fab5&quot;"/>
    <we:property name="creatorUserId" value="&quot;10032002037B966F&quot;"/>
    <we:property name="creatorSessionId" value="&quot;3eaac298-fa15-416a-8c8e-7fa4f1c34714&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F3D2292A-76F2-49D6-8B06-0BB877BD7E6A}">
  <we:reference id="wa200003233" version="2.0.0.3" store="en-US" storeType="OMEX"/>
  <we:alternateReferences>
    <we:reference id="WA200003233" version="2.0.0.3" store="WA200003233" storeType="OMEX"/>
  </we:alternateReferences>
  <we:properties>
    <we:property name="pptInsertionSessionID" value="&quot;B43F96D3-911B-4EEB-8E65-D33A0BEA5418&quot;"/>
    <we:property name="reportUrl" value="&quot;/groups/me/reports/6fa24841-bb21-4572-af82-14827921e7c2/ReportSection2003205a4d52b97ed3c6?bookmarkGuid=e94c5e75-e03c-4ee0-a34b-e88152597763&amp;bookmarkUsage=1&amp;ctid=a868a0fb-afcc-4d20-86da-377fb364fab5&amp;fromEntryPoint=export&quot;"/>
    <we:property name="reportName" value="&quot;Customers Growth by Year&quot;"/>
    <we:property name="reportState" value="&quot;CONNECTED&quot;"/>
    <we:property name="embedUrl" value="&quot;/reportEmbed?reportId=6fa24841-bb21-4572-af82-14827921e7c2&amp;config=eyJjbHVzdGVyVXJsIjoiaHR0cHM6Ly9XQUJJLVNPVVRILUFGUklDQS1OT1JUSC1BLVBSSU1BUlktcmVkaXJlY3QuYW5hbHlzaXMud2luZG93cy5uZXQiLCJlbWJlZEZlYXR1cmVzIjp7Im1vZGVybkVtYmVkIjp0cnVlLCJ1c2FnZU1ldHJpY3NWTmV4dCI6dHJ1ZX19&amp;disableSensitivityBanner=true&quot;"/>
    <we:property name="pageName" value="&quot;ReportSection2003205a4d52b97ed3c6&quot;"/>
    <we:property name="pageDisplayName" value="&quot;Page 2&quot;"/>
    <we:property name="datasetId" value="&quot;a55693cd-6d01-420a-bb91-3da72639f429&quot;"/>
    <we:property name="backgroundColor" value="&quot;#FFFFFF&quot;"/>
    <we:property name="bookmark" value="&quot;H4sIAAAAAAAAA91UTW/bMAz9K4XOxuB8x7m1aYcdiiFohwDDEAS0xDhqFcmg5axekP8+SnbWDOnQneuLrUeKfHx68kEoXZUGmq+wQzETN84974Cer3oiEfZvbAgjkJueymXaG2RymmMqOcuVXjtbidlBeKAC/VJXNZhQkMEfq0SAMQsowmoDpsJElEiVs2D0L2yTOeSpxmMi8KU0jiCUfPTgMZTdczqvmUrv04A7gvR6j48ofYs+YOnId+t+mg766QiGatTPswmqgRzznqqNRprv54emkdjcWQ/aMoGATYbT6Xgscyn7k4kayyzNsoBvtPFdSt7cvZTEc7MaTRnku1Z7sBKViMMRVu0sB/FFIwHJbXOPezQBuXs7fhlakGMNfbME0q1WriaJl4kt/oCbGLJee64mZF15t0NaV2D4WI6se3f+fwoy21MThlU4iZB2xkncMnj1CoRwN4n4jkAR2Lqfc0JOVGKWHpP3RbkuCsKipXAxzdyZevcG/t9Tno1kXAPGN2sJpNa23sX459p2pupfsl8xUmlbmM60ry751g5l2CjzLZAPtyJ/Yn8FS/AuRwrppomuuNV0Mm4v+deJf1hHHFen68u1ns7u5Jy3Fo5ajT6+DqtjfM59IrhtEYm62lclSFyAxahH2fbTGPP4woBVwZPxm8L7XvMPqLXkEkwdCMd/rYhtYrffz0Kdi+sFAAA=&quot;"/>
    <we:property name="initialStateBookmark" value="&quot;H4sIAAAAAAAAA91U227iMBD9lcrP0YpLC4U3Slmt1BuiK6TVCqHBGYJbY0cTh20W5d87tsMWia7a5+Yl8ZnxzJnj4+xFqopcQ3UPWxRDcWXt8xbo+awtEmEa7OHh5m40u1nej+4mDNvcKWsKMdwLB5Shm6uiBO0rMPh7kQjQegqZX61BF5iIHKmwBrT6izGZQ45KrBOBL7m2BL7kowOHvuyO03nNvdvfutwRpFM7fETpIjrD3JJr1p1Wq9tpXcB5etFZDfqYdmWP9xQxGmh+nO+bBmJjaxwowwQ81j+/vOz15ErKTr+f9uSgNRh4fK20a1JW1eQlJ56b1ahyr9co3YGRmIowHGERZ9mLHwoJSG6qW9yh9sjk/fhpaEqWNXTVHEhFrWxJEk8TIz7DdQgZpxxXE7IsnN0iLQvQfCw1694c+L+CzPbQhOHUn4RPO+Ikrhk8ewN8uJlE/EKgAGzsnzEhJ6Zi2KqTj0UZZRlhFimcTDO2uty+g396yqORtK1Au2opgdKlKbch/r00jak6p+wXjBTKZLox7ZtLfsahNBtlvAFy/lasnthf3hK8y1KKdFUFV1wrOhi3nfzvxL+sI+rF4fpyraejOznmrZmlqNHX12FRh+fYJ4LbZoGoLV2Rg8QpGAx65LGfwpDHFwZM6j0Zvsm/bxX/gKIl56BLT9j/UEXowSZVK42fzG/IvQLGaKoWCwYAAA==&quot;"/>
    <we:property name="isFiltersActionButtonVisible" value="true"/>
    <we:property name="reportEmbeddedTime" value="&quot;2023-06-16T14:45:50.755Z&quot;"/>
    <we:property name="creatorTenantId" value="&quot;a868a0fb-afcc-4d20-86da-377fb364fab5&quot;"/>
    <we:property name="creatorUserId" value="&quot;10032002037B966F&quot;"/>
    <we:property name="creatorSessionId" value="&quot;dd1f1822-4109-4291-9aed-4a01e74893d0&quot;"/>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C2C04858-B229-4F90-8DE6-10A7A1ECBF8B}">
  <we:reference id="wa200003233" version="2.0.0.3" store="en-US" storeType="OMEX"/>
  <we:alternateReferences>
    <we:reference id="WA200003233" version="2.0.0.3" store="WA200003233" storeType="OMEX"/>
  </we:alternateReferences>
  <we:properties>
    <we:property name="pptInsertionSessionID" value="&quot;B43F96D3-911B-4EEB-8E65-D33A0BEA5418&quot;"/>
    <we:property name="reportUrl" value="&quot;/groups/me/reports/6b9625b2-857d-4055-b31b-4133c384f3e2/ReportSection2003205a4d52b97ed3c6?bookmarkGuid=576ac679-afda-4dbd-bc69-fbbab8d00954&amp;bookmarkUsage=1&amp;ctid=a868a0fb-afcc-4d20-86da-377fb364fab5&amp;fromEntryPoint=export&quot;"/>
    <we:property name="reportName" value="&quot;Segment by Year&quot;"/>
    <we:property name="reportState" value="&quot;CONNECTED&quot;"/>
    <we:property name="embedUrl" value="&quot;/reportEmbed?reportId=6b9625b2-857d-4055-b31b-4133c384f3e2&amp;config=eyJjbHVzdGVyVXJsIjoiaHR0cHM6Ly9XQUJJLVNPVVRILUFGUklDQS1OT1JUSC1BLVBSSU1BUlktcmVkaXJlY3QuYW5hbHlzaXMud2luZG93cy5uZXQiLCJlbWJlZEZlYXR1cmVzIjp7Im1vZGVybkVtYmVkIjp0cnVlLCJ1c2FnZU1ldHJpY3NWTmV4dCI6dHJ1ZX19&amp;disableSensitivityBanner=true&quot;"/>
    <we:property name="pageName" value="&quot;ReportSection2003205a4d52b97ed3c6&quot;"/>
    <we:property name="pageDisplayName" value="&quot;Page 2&quot;"/>
    <we:property name="datasetId" value="&quot;2aaee6f3-a12b-4e2a-a476-e4639ab52d4f&quot;"/>
    <we:property name="backgroundColor" value="&quot;#FFFFFF&quot;"/>
    <we:property name="bookmark" value="&quot;H4sIAAAAAAAAA91UwW7aQBD9lWjPVmVsHAK3hKTqIapQqJCqClXDejCbLLvWeE3jIv69s2tDQAT1UPUSLmbfzM68eXqzW5GrqtTQfIU1ipG4s/ZlDfRy1RORMKcYZMMsWSRxnibDIaaDm7SfcJYtnbKmEqOtcEAFupmqatC+IIM/5pEArSdQ+NMSdIWRKJEqa0Cr39gmc8hRjbtI4GupLYEvOXXg0JfdcDqfmUrvU8odQTq1wSlK16JPWFpy3TmJ4zSJM+jnTHY4wDyV13ynaqOB5t/zfdNAbGyNA2WYgMcWiz4Ohv34JpXyOs2SHl/z+FJpt09pHl5L4rlZjab08t3mGzAScxGGI6zaWbbitigIC3Dd8eEkOLa6Xr+DT21NEp9wGULGKddwD1lXzq6RflagWecdCzkhyzKH6BSLNRoX4M+16WTL/HFlf40JWedcjOJddCA9ZqiwpCToM97/i9olLhcF/KKQgOSqecQN6nNCh/h5aE9hBqRaswXy/zBUt0CHguJkztxb2acdcRL3DF69AT7cTSK+I9A7oswZqZQpdLc3b0b91mql2avjFZDzi7l4Zot7V/ItSznSXROMea9ovzu96JJmH1bT3Xz/gnCt56NnofN8q9HH12G+C79jnwhuWwSitnZVCRInYDDoUbb9FIY83kMwufdk+E/++6j4DWwtOQNde8LhuRehTej2B5vQA2VuBgAA&quot;"/>
    <we:property name="initialStateBookmark" value="&quot;H4sIAAAAAAAAA91U224aMRD9lcjPq4pr0vBGCFWl3BBUSFWFosE7LE6MvRp7abaIf+/YuxAiglqp6kt4WXxmPHPm6Iw3IlUu11DewwpFT1xZ+7wCej5rikSYGnt4uLnrj28e7/t3Q4Zt7pU1TvQ2wgNl6KfKFaBDBQZ/zBIBWo8gC6cFaIeJyJGcNaDVL6ySOeSpwG0i8CXXliCUnHjwGMquOZ3P3Lv5qc0dQXq1xglKX6FjzC35+txqNNqtRhc6abc1v7zAtC3P+Y6ropHmn/ND00hsYI0HZZhAwObzDl5cdhqf21Ket7utJl8L+EJpv0sphy858dysRpkHvfrpGozEVMThCF01y0b0s4wwA18fh2+CA6uL1Tv4xBYkcYyLGDJe+ZJ7yMJ5u0J6dKBZ5y0LOSLLMsfoBLMVGh/hL4WpZeuG49L+HBCyzqnoNbbJnvSAocySkqCPeP8vaqe4nBTwq0ICksvyFteojwnt48ehHYUpkKrMFsn/w1D1xuwLijdzpsHKIe2Ak7hm8OwVCOF6EvEdgd4RZcaIUybT9d68GvVbpZVmrw6WQD4s5vyJLR5cybcspUhXZTTmtaLd7jSTU5p9WE23s90LwrWeDp6F2vOVRh9fh9k2/g59IrhtFonawrscJI7AYNQjr/opjHm8h2DS4Mn4n8L3VvEbWFlyCroIhMObLmIPNqmaa/zL/JrcbxXGG6eOBgAA&quot;"/>
    <we:property name="isFiltersActionButtonVisible" value="true"/>
    <we:property name="reportEmbeddedTime" value="&quot;2023-06-16T14:31:01.197Z&quot;"/>
    <we:property name="creatorTenantId" value="&quot;a868a0fb-afcc-4d20-86da-377fb364fab5&quot;"/>
    <we:property name="creatorUserId" value="&quot;10032002037B966F&quot;"/>
    <we:property name="creatorSessionId" value="&quot;6df44989-2674-4dc3-88be-c969880467e2&quot;"/>
  </we:properties>
  <we:bindings/>
  <we:snapshot xmlns:r="http://schemas.openxmlformats.org/officeDocument/2006/relationships" r:embed="rId1"/>
</we:webextension>
</file>

<file path=ppt/webextensions/webextension5.xml><?xml version="1.0" encoding="utf-8"?>
<we:webextension xmlns:we="http://schemas.microsoft.com/office/webextensions/webextension/2010/11" id="{C3E02BDE-058F-4BE6-A002-18B8705899CB}">
  <we:reference id="wa200003233" version="2.0.0.3" store="en-US" storeType="OMEX"/>
  <we:alternateReferences>
    <we:reference id="WA200003233" version="2.0.0.3" store="WA200003233" storeType="OMEX"/>
  </we:alternateReferences>
  <we:properties>
    <we:property name="pptInsertionSessionID" value="&quot;B43F96D3-911B-4EEB-8E65-D33A0BEA5418&quot;"/>
    <we:property name="reportUrl" value="&quot;/groups/me/reports/8e0daa83-c522-4076-95bd-da93e12bf049/ReportSection2003205a4d52b97ed3c6?bookmarkGuid=95670d0d-e5bc-42f8-9853-fc801bfdc91d&amp;bookmarkUsage=1&amp;ctid=a868a0fb-afcc-4d20-86da-377fb364fab5&amp;fromEntryPoint=export&quot;"/>
    <we:property name="reportName" value="&quot;Customer Segment by Month&quot;"/>
    <we:property name="reportState" value="&quot;CONNECTED&quot;"/>
    <we:property name="embedUrl" value="&quot;/reportEmbed?reportId=8e0daa83-c522-4076-95bd-da93e12bf049&amp;config=eyJjbHVzdGVyVXJsIjoiaHR0cHM6Ly9XQUJJLVNPVVRILUFGUklDQS1OT1JUSC1BLVBSSU1BUlktcmVkaXJlY3QuYW5hbHlzaXMud2luZG93cy5uZXQiLCJlbWJlZEZlYXR1cmVzIjp7Im1vZGVybkVtYmVkIjp0cnVlLCJ1c2FnZU1ldHJpY3NWTmV4dCI6dHJ1ZX19&amp;disableSensitivityBanner=true&quot;"/>
    <we:property name="pageName" value="&quot;ReportSection2003205a4d52b97ed3c6&quot;"/>
    <we:property name="pageDisplayName" value="&quot;Page 2&quot;"/>
    <we:property name="datasetId" value="&quot;81cd190e-2661-48b0-9859-1bec4b8b3de3&quot;"/>
    <we:property name="backgroundColor" value="&quot;#FFFFFF&quot;"/>
    <we:property name="bookmark" value="&quot;H4sIAAAAAAAAA+VUwY7aMBD9lZXPqDIJAcptm27Vw7ZCS8WlQmiIh+Bdx45sh26K+PeOnewuW9C2h96aC/Gbx8ybN+McmJCuVtB+hQrZjH0w5qEC+3A1ZAOmX2MopttsnGKajEbDbMIRBSeWqb002rHZgXmwJfqldA2okJDA76sBA6XmUIbTFpTDAavROqNByZ/YkSnkbYPHAcPHWhkLIeXCg8eQdk90OpOU4buUKkLh5R4XWPgOvcPaWN+fE87ThGcwElmyeT9BkRZj+o/rolHmn/mhaBSWG+1BahIQsPFIpNlwyDlMpnyaCI48crdS+Z6yaW8ea0t9kxttHezLqYvSWFmAYrE/i65r58A+S7Rgi117i3tUAbm5HD8Pza0hG327BCs7u0xjCzwndvgdbmNIe+kpGysa502Fdu1A0WSOZH2/As8JSe1TEYJFGEagnWhiHwm8egFCuO+EfSHndhHZmR+5RWIKNuPHwbMx12IPuiD0d1euy9Ji2Wk4ayc3qqku4H/d5klPyrSgfLsuwIq1bqoY/9TofrGSt9S/NdZ/qXGBZYXaX3ByRYiTulT9JXrZ2m+dREWLm+/A+nBLN/e072FFj08XiIrcn9yKvqE27u5/sJirY3xOrWFUt4xKTeNdDQXOQWM0pO4KSow8GjdoEcYQ3234vZX0DeimsATVBMXxc8dimVjtF1ypb1tuBQAA&quot;"/>
    <we:property name="initialStateBookmark" value="&quot;H4sIAAAAAAAAA+VUwW7iMBD9lcrnaBVCabvc2CyrlVpaBCsuFUJDMgS3jh3ZDtssyr/v2E5btKC2h942F+I3j5k3b8bZs5ybSkBzCyWyIfum1GMJ+vGsxyImO+zu7noyml2vbkeTMcGqslxJw4Z7ZkEXaBfc1CBcBgLvlxEDIaZQuNMGhMGIVaiNkiD4HwxkClldYxsxfKqE0uBSzi1YdGl3RKcz1e596VNFyCzf4RwzG9AZVkrb7pzEcT+JB3CeD5L110vM+9kF/ceEqJf5Pt8V9cJSJS1wSQIcdnGe9we9XhzD5VV8leQxxp674cJ2lHUzfqo09U1uNJXzK6UuCqV5BoL5/jSa0M6e/eSoQWfb5gZ3KBwyPh0/Dk21IhttswDNg12q1hkeEwM+w40PScstZWNZbawqUa8MCJpMS9Z3M39JSGqfixCcu2E42oEm9p3As1fAhbtO2ISc23pkq36nGomZs2HcRi/GjPIdyIzQf10ZFYXGImg4aidVoi5P4B9u86AnoRoQtllloPOVrEsf/1HLbrGSt9S/NdbP1DjHokRpTzi5JMRwWYjuEr1u7a8gUdDiplvQ1t3S9QPtu1vR9vkCUZGHg1vRNdT43f0PFnPZ+ufQGkZ1C69U1dZUkOEUJHpDqlCQo+fRuEHmbgz+XbvfG07fgDCFBYjaKXbfNOZr0Fz4WuAH+Z24v8+ZdfuOBQAA&quot;"/>
    <we:property name="isFiltersActionButtonVisible" value="true"/>
    <we:property name="reportEmbeddedTime" value="&quot;2023-06-16T15:04:50.675Z&quot;"/>
    <we:property name="creatorTenantId" value="&quot;a868a0fb-afcc-4d20-86da-377fb364fab5&quot;"/>
    <we:property name="creatorUserId" value="&quot;10032002037B966F&quot;"/>
    <we:property name="creatorSessionId" value="&quot;de4ae1ce-346d-40eb-949a-e2455d6d69a3&quot;"/>
  </we:properties>
  <we:bindings/>
  <we:snapshot xmlns:r="http://schemas.openxmlformats.org/officeDocument/2006/relationships" r:embed="rId1"/>
</we:webextension>
</file>

<file path=ppt/webextensions/webextension6.xml><?xml version="1.0" encoding="utf-8"?>
<we:webextension xmlns:we="http://schemas.microsoft.com/office/webextensions/webextension/2010/11" id="{B66D0D55-7F9B-4D19-82D4-D0FAF1DE7823}">
  <we:reference id="wa200003233" version="2.0.0.3" store="en-US" storeType="OMEX"/>
  <we:alternateReferences>
    <we:reference id="WA200003233" version="2.0.0.3" store="WA200003233" storeType="OMEX"/>
  </we:alternateReferences>
  <we:properties>
    <we:property name="pptInsertionSessionID" value="&quot;B43F96D3-911B-4EEB-8E65-D33A0BEA5418&quot;"/>
    <we:property name="reportUrl" value="&quot;/groups/me/reports/8e0daa83-c522-4076-95bd-da93e12bf049/ReportSection2003205a4d52b97ed3c6?bookmarkGuid=95670d0d-e5bc-42f8-9853-fc801bfdc91d&amp;bookmarkUsage=1&amp;ctid=a868a0fb-afcc-4d20-86da-377fb364fab5&amp;fromEntryPoint=export&quot;"/>
    <we:property name="reportName" value="&quot;Customer Segment by Month&quot;"/>
    <we:property name="reportState" value="&quot;CONNECTED&quot;"/>
    <we:property name="embedUrl" value="&quot;/reportEmbed?reportId=8e0daa83-c522-4076-95bd-da93e12bf049&amp;config=eyJjbHVzdGVyVXJsIjoiaHR0cHM6Ly9XQUJJLVNPVVRILUFGUklDQS1OT1JUSC1BLVBSSU1BUlktcmVkaXJlY3QuYW5hbHlzaXMud2luZG93cy5uZXQiLCJlbWJlZEZlYXR1cmVzIjp7Im1vZGVybkVtYmVkIjp0cnVlLCJ1c2FnZU1ldHJpY3NWTmV4dCI6dHJ1ZX19&amp;disableSensitivityBanner=true&quot;"/>
    <we:property name="pageName" value="&quot;ReportSection2003205a4d52b97ed3c6&quot;"/>
    <we:property name="pageDisplayName" value="&quot;Page 2&quot;"/>
    <we:property name="datasetId" value="&quot;81cd190e-2661-48b0-9859-1bec4b8b3de3&quot;"/>
    <we:property name="backgroundColor" value="&quot;#FFFFFF&quot;"/>
    <we:property name="bookmark" value="&quot;H4sIAAAAAAAAA+VUTW/bMAz9K4XOwaB8f9y6rMMO3RA0Qy5DEDAS46iVJUOSs3qB//so2W2zJeh26K2+xHp8IR8fKR+ZVL7QUH2DHNmMfbT2IQf3cNVlHWb+xMSOT6fjbX84kTjiOB5McEosWwRljWezIwvgMgwr5UvQMSGBP9YdBlovIIunHWiPHVag89aAVr+wIVMouBLrDsPHQlsHMeUyQMCY9kB0OpOU7oc+VQQR1AGXKEKD3mFhXWjPPc77PT6EgRz2ttMxyr4Y0X98E00y/82PRZOwuTUBlCEBERsNZH/Y7XIO4wmf9CRHnrg7pUNL2VY3j4WjvsmNqoj2zamLzDolQLPUn0PftHNkXxQ6cGJf3eIBdURuLsfPQwtnycZQrcCpxi5bOoHnxAa/w10KmaACZWOi9MHm6DYeNE2mJuvbFXhOSGqfihAs4zAi7UQT+0Tg1QsQw20n7Cs5t0/I3v6cOySmZDNed56NuZYHMILQv125zjKHWaPhrJ251WV+Af/vNk960rYCHaqNACc3psxT/HNp2sXqvab+tbG+pcYlZjmacMHJNSFemUy3l+hla783EjUt7nwPLsRbur2nfY8rWj9dICpyf3Ir2oaqtLvvYDHXdXpOrWFUN0tKbRl8AQIXYDAZUjQFFSYejRuMjGNI7y7+3ir6BjRTWIEuo+L0uWOpTKr2GwjdNLBuBQAA&quot;"/>
    <we:property name="initialStateBookmark" value="&quot;H4sIAAAAAAAAA+VUwW7iMBD9lcrnaBVCabvc2CyrlVpaBCsuFUJDMgS3jh3ZDtssyr/v2E5btKC2h942F+I3j5k3b8bZs5ybSkBzCyWyIfum1GMJ+vGsxyImO+zu7noyml2vbkeTMcGqslxJw4Z7ZkEXaBfc1CBcBgLvlxEDIaZQuNMGhMGIVaiNkiD4HwxkClldYxsxfKqE0uBSzi1YdGl3RKcz1e596VNFyCzf4RwzG9AZVkrb7pzEcT+JB3CeD5L110vM+9kF/ceEqJf5Pt8V9cJSJS1wSQIcdnGe9we9XhzD5VV8leQxxp674cJ2lHUzfqo09U1uNJXzK6UuCqV5BoL5/jSa0M6e/eSoQWfb5gZ3KBwyPh0/Dk21IhttswDNg12q1hkeEwM+w40PScstZWNZbawqUa8MCJpMS9Z3M39JSGqfixCcu2E42oEm9p3As1fAhbtO2ISc23pkq36nGomZs2HcRi/GjPIdyIzQf10ZFYXGImg4aidVoi5P4B9u86AnoRoQtllloPOVrEsf/1HLbrGSt9S/NdbP1DjHokRpTzi5JMRwWYjuEr1u7a8gUdDiplvQ1t3S9QPtu1vR9vkCUZGHg1vRNdT43f0PFnPZ+ufQGkZ1C69U1dZUkOEUJHpDqlCQo+fRuEHmbgz+XbvfG07fgDCFBYjaKXbfNOZr0Fz4WuAH+Z24v8+ZdfuOBQAA&quot;"/>
    <we:property name="isFiltersActionButtonVisible" value="true"/>
    <we:property name="reportEmbeddedTime" value="&quot;2023-06-16T15:03:19.530Z&quot;"/>
    <we:property name="creatorTenantId" value="&quot;a868a0fb-afcc-4d20-86da-377fb364fab5&quot;"/>
    <we:property name="creatorUserId" value="&quot;10032002037B966F&quot;"/>
    <we:property name="creatorSessionId" value="&quot;1806f079-76eb-492c-93cf-b62971877b6a&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3063</TotalTime>
  <Words>780</Words>
  <Application>Microsoft Office PowerPoint</Application>
  <PresentationFormat>Custom</PresentationFormat>
  <Paragraphs>73</Paragraphs>
  <Slides>17</Slides>
  <Notes>3</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17</vt:i4>
      </vt:variant>
    </vt:vector>
  </HeadingPairs>
  <TitlesOfParts>
    <vt:vector size="24" baseType="lpstr">
      <vt:lpstr>Inter</vt:lpstr>
      <vt:lpstr>Arial</vt:lpstr>
      <vt:lpstr>Inter Italics</vt:lpstr>
      <vt:lpstr>Inter Bold</vt:lpstr>
      <vt:lpstr>Calibri</vt:lpstr>
      <vt:lpstr>Office Theme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Corporate Start Up Investor Pitch Presentation Deck</dc:title>
  <cp:lastModifiedBy>Nancy Amandi</cp:lastModifiedBy>
  <cp:revision>28</cp:revision>
  <dcterms:created xsi:type="dcterms:W3CDTF">2006-08-16T00:00:00Z</dcterms:created>
  <dcterms:modified xsi:type="dcterms:W3CDTF">2023-06-16T15:24:22Z</dcterms:modified>
  <dc:identifier>DAFDAyEiTxI</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2022-09-24T16:10:48Z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a868a0fb-afcc-4d20-86da-377fb364fab5</vt:lpwstr>
  </property>
  <property fmtid="{D5CDD505-2E9C-101B-9397-08002B2CF9AE}" pid="7" name="MSIP_Label_defa4170-0d19-0005-0004-bc88714345d2_ActionId">
    <vt:lpwstr>bc9c8e2d-7b51-4c09-b40c-4c8258b96c14</vt:lpwstr>
  </property>
  <property fmtid="{D5CDD505-2E9C-101B-9397-08002B2CF9AE}" pid="8" name="MSIP_Label_defa4170-0d19-0005-0004-bc88714345d2_ContentBits">
    <vt:lpwstr>0</vt:lpwstr>
  </property>
</Properties>
</file>